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8" r:id="rId2"/>
    <p:sldId id="264" r:id="rId3"/>
    <p:sldId id="260" r:id="rId4"/>
    <p:sldId id="257" r:id="rId5"/>
    <p:sldId id="259" r:id="rId6"/>
    <p:sldId id="265" r:id="rId7"/>
    <p:sldId id="277" r:id="rId8"/>
    <p:sldId id="272" r:id="rId9"/>
    <p:sldId id="278" r:id="rId10"/>
    <p:sldId id="266" r:id="rId11"/>
    <p:sldId id="270" r:id="rId12"/>
    <p:sldId id="276" r:id="rId13"/>
    <p:sldId id="280" r:id="rId14"/>
    <p:sldId id="267" r:id="rId15"/>
    <p:sldId id="281" r:id="rId16"/>
    <p:sldId id="282" r:id="rId17"/>
    <p:sldId id="279" r:id="rId18"/>
    <p:sldId id="269" r:id="rId19"/>
    <p:sldId id="274" r:id="rId20"/>
    <p:sldId id="283" r:id="rId21"/>
    <p:sldId id="268" r:id="rId22"/>
    <p:sldId id="285" r:id="rId23"/>
    <p:sldId id="284" r:id="rId2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777"/>
    <a:srgbClr val="B38B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C91F4-6CE9-6944-BBFB-813851FFF5DF}" v="6487" dt="2022-12-21T05:28:12.1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43"/>
    <p:restoredTop sz="94676"/>
  </p:normalViewPr>
  <p:slideViewPr>
    <p:cSldViewPr snapToGrid="0" showGuides="1">
      <p:cViewPr varScale="1">
        <p:scale>
          <a:sx n="80" d="100"/>
          <a:sy n="80" d="100"/>
        </p:scale>
        <p:origin x="20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e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C532F-AADB-0147-B9E9-A20CC3184A5E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AA4179-D48B-4142-AD9C-6A987469B7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35366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7361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01312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28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3816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03850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2752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6305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78587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>
              <a:solidFill>
                <a:srgbClr val="000000"/>
              </a:solidFill>
              <a:effectLst/>
              <a:latin typeface="AppleSDGothicNeo" panose="02000300000000000000" pitchFamily="2" charset="-127"/>
              <a:ea typeface="AppleSDGothicNeo" panose="02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29578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ore-KR" b="0" i="0">
              <a:solidFill>
                <a:srgbClr val="555555"/>
              </a:solidFill>
              <a:effectLst/>
              <a:latin typeface="AppleSDGothicNeo" panose="02000300000000000000" pitchFamily="2" charset="-127"/>
              <a:ea typeface="AppleSDGothicNeo" panose="02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38125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ore-KR" b="0" i="0">
              <a:solidFill>
                <a:srgbClr val="555555"/>
              </a:solidFill>
              <a:effectLst/>
              <a:latin typeface="AppleSDGothicNeo" panose="02000300000000000000" pitchFamily="2" charset="-127"/>
              <a:ea typeface="AppleSDGothicNeo" panose="02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1242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A4179-D48B-4142-AD9C-6A987469B735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4898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79621E-C3AC-06FE-2FB4-C1F96DC51C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D44869-819E-6294-CFBB-EB086AE113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073D43-A0E4-C4F2-1981-8710D37E01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465D03-76D8-9FD4-7AC4-FA71919E2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AA7811-D784-8EF6-543B-6EA320C81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38007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A5C39-7A72-AEF5-032C-F64400D9E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0C1C70-C861-D4A8-DD56-8FE9C08AF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BA1A4A-3944-82EC-9997-2ACD806BE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F09C43-2070-C62D-DEE8-0FE061F20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15C3FA-2F24-C3CF-9AEC-E6415A3D1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28822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61D7D3B-B757-C5B7-3EAB-701119FE63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86EAAC-6866-4BC2-A22C-CB9B7FAAC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11FB36-D6B6-69C5-95FF-70583F41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E1AF2-ECD1-979E-9C66-C87338ADB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9960CD-EB3C-6F08-FF9C-542C427E5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3723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E88533-5573-BBD3-EC8F-6A77482EE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0D79E5-9C6F-37FA-24B4-3E81872DC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69EC51-C3AA-2F4E-D16E-76025D1A00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67E8B5-18A2-3C0E-D3E8-274E858B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E7C560-3F74-1D12-CA59-F3D1CE96A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8342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801002-004A-118D-9734-428B7F361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694410-3C31-2F8A-A1A7-CC6F6F541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29E36-D782-EBEC-8579-0D65E21A26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897D48-2694-DA25-5633-31929E259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CB7A0-45E7-DC4B-A757-2EFBB2C5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94851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A5C930-8578-1057-A651-79F212D84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5196F2-6D94-5100-9C43-F85270571F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4D3C8E-E113-1E81-D62F-B9379266C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695338-67B5-726D-39CB-4A9DCC31EE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0516CC-9252-EBC1-9417-801F1A4DD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DE390-E1A3-8C84-B780-1F8E034AC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07653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7D522-58C7-B9FD-7A95-8E40D0015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D2456E-7F1E-3E32-F7FF-F892D936B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E3E140-3224-F78A-D89E-2762339151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59C52CA-544F-C5C1-02BA-2B2FB7DB1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FB789D-721A-D9C5-0DA9-291DD55BCE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4853D1-B422-2A8E-E724-89EB35617D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3B8C4F3-C7AD-0109-93A0-77478B81D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E5D49BD-1844-8A73-412A-C641E976D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77654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BD5146-3092-8150-24CA-5713FC067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39FB879-3158-F53F-15E2-B14C181D83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BCEA873-5653-D9D4-316D-11B4E9498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3C3375-723F-4993-809B-F1E5077F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5698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6D2187E-FEC4-85A8-8A2A-CBE408FBB0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DB25DBE-4D26-9055-A488-2E407437A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421101-F353-D288-D68F-6732067A6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0640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C69F5-F706-1697-0B03-C0F9DF652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BF4A07-1C5D-6200-FB83-34EB6F912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1F07C7-D519-BE4B-C923-AD57BCC73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AB606F-F6B0-0771-0DD9-B1913E6F29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192328-EC4A-1143-9366-A2B74B1B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860A58-3CE0-3F07-44F5-D85511061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75716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CC24E-48BF-11E2-3528-98E00B900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28871C9-BAE0-D7DA-BA6F-45621CD7D1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0B856D-E3C4-CA56-0872-94461FF73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B60C0B-6E6F-FEC6-6EB6-0BAEBAAB02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091686-EA3B-4A4D-8903-52447D848DF7}" type="datetimeFigureOut">
              <a:rPr kumimoji="1" lang="ko-Kore-KR" altLang="en-US" smtClean="0"/>
              <a:t>2022. 12. 21.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02DD19-3FB6-48E9-1534-FFAEAD334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88E60F-014C-7DCA-B4FF-BD3C2BAA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D3759-3A38-D542-8385-2A668F53B86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16202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D419210-5ABA-7CA8-1493-2B4B470F3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0" y="392112"/>
            <a:ext cx="10353040" cy="7559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5447BC-CDB6-FFAE-4832-2942DB834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4800" y="1310640"/>
            <a:ext cx="10353040" cy="5410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81F3C5-C5E9-9579-5292-057D3FD03309}"/>
              </a:ext>
            </a:extLst>
          </p:cNvPr>
          <p:cNvSpPr/>
          <p:nvPr userDrawn="1"/>
        </p:nvSpPr>
        <p:spPr>
          <a:xfrm>
            <a:off x="71120" y="380365"/>
            <a:ext cx="1391920" cy="6101716"/>
          </a:xfrm>
          <a:prstGeom prst="rect">
            <a:avLst/>
          </a:prstGeom>
          <a:solidFill>
            <a:srgbClr val="0037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13724FB-95B1-ED9B-6F6A-54F564EC90A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034934" y="-48322"/>
            <a:ext cx="1157066" cy="479804"/>
          </a:xfrm>
          <a:prstGeom prst="rect">
            <a:avLst/>
          </a:prstGeom>
        </p:spPr>
      </p:pic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2A6B40D-DE4A-014B-AA30-A00C2E78BBC1}"/>
              </a:ext>
            </a:extLst>
          </p:cNvPr>
          <p:cNvCxnSpPr>
            <a:cxnSpLocks/>
          </p:cNvCxnSpPr>
          <p:nvPr userDrawn="1"/>
        </p:nvCxnSpPr>
        <p:spPr>
          <a:xfrm>
            <a:off x="1574800" y="380365"/>
            <a:ext cx="10353040" cy="0"/>
          </a:xfrm>
          <a:prstGeom prst="line">
            <a:avLst/>
          </a:prstGeom>
          <a:ln w="19050">
            <a:solidFill>
              <a:srgbClr val="0037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5A59C80-C440-12FC-17A6-38D8A856C4AB}"/>
              </a:ext>
            </a:extLst>
          </p:cNvPr>
          <p:cNvCxnSpPr>
            <a:cxnSpLocks/>
          </p:cNvCxnSpPr>
          <p:nvPr userDrawn="1"/>
        </p:nvCxnSpPr>
        <p:spPr>
          <a:xfrm>
            <a:off x="1574800" y="1144586"/>
            <a:ext cx="10353040" cy="0"/>
          </a:xfrm>
          <a:prstGeom prst="line">
            <a:avLst/>
          </a:prstGeom>
          <a:ln w="19050">
            <a:solidFill>
              <a:srgbClr val="0037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502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BM HANNA 11yrs old OTF" panose="020B0600000101010101" pitchFamily="34" charset="-127"/>
          <a:ea typeface="BM HANNA 11yrs old OTF" panose="020B0600000101010101" pitchFamily="34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BM HANNA Air OTF" panose="020B0600000101010101" pitchFamily="34" charset="-127"/>
          <a:ea typeface="BM HANNA Air OTF" panose="020B0600000101010101" pitchFamily="34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M HANNA Air OTF" panose="020B0600000101010101" pitchFamily="34" charset="-127"/>
          <a:ea typeface="BM HANNA Air OTF" panose="020B0600000101010101" pitchFamily="34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M HANNA Air OTF" panose="020B0600000101010101" pitchFamily="34" charset="-127"/>
          <a:ea typeface="BM HANNA Air OTF" panose="020B0600000101010101" pitchFamily="34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BM HANNA Air OTF" panose="020B0600000101010101" pitchFamily="34" charset="-127"/>
          <a:ea typeface="BM HANNA Air OTF" panose="020B0600000101010101" pitchFamily="34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BM HANNA Air OTF" panose="020B0600000101010101" pitchFamily="34" charset="-127"/>
          <a:ea typeface="BM HANNA Air OTF" panose="020B0600000101010101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jeonsworld.github.io/NLP/albert/" TargetMode="External"/><Relationship Id="rId3" Type="http://schemas.openxmlformats.org/officeDocument/2006/relationships/hyperlink" Target="https://github.com/seujung/KoBART-summarization" TargetMode="External"/><Relationship Id="rId7" Type="http://schemas.openxmlformats.org/officeDocument/2006/relationships/hyperlink" Target="https://kubig-2021-2.tistory.com/m/50" TargetMode="External"/><Relationship Id="rId2" Type="http://schemas.openxmlformats.org/officeDocument/2006/relationships/hyperlink" Target="https://aclanthology.org/W04-101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hloelab.tistory.com/34" TargetMode="External"/><Relationship Id="rId5" Type="http://schemas.openxmlformats.org/officeDocument/2006/relationships/hyperlink" Target="https://github.com/wisenut-research/KoT5" TargetMode="External"/><Relationship Id="rId4" Type="http://schemas.openxmlformats.org/officeDocument/2006/relationships/hyperlink" Target="https://github.com/KB-AI-Research/KB-ALBERT" TargetMode="External"/><Relationship Id="rId9" Type="http://schemas.openxmlformats.org/officeDocument/2006/relationships/hyperlink" Target="https://velog.io/@mooncy0421/Paper-Review-T5-Exploring-the-Limits-of-Transfer-Learning-with-a-Unified-Text-to-Text-Transformer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unnie720/stockReport_summarization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dentalnews.or.kr/news/article.html?no=29974" TargetMode="External"/><Relationship Id="rId5" Type="http://schemas.openxmlformats.org/officeDocument/2006/relationships/hyperlink" Target="https://www.joongang.co.kr/article/25090856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opclass.chosun.com/news/articleView.html?idxno=1078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AC4BEF-DA80-AD19-47DF-D4633A98DC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777"/>
          </a:solidFill>
          <a:ln>
            <a:solidFill>
              <a:srgbClr val="003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bg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36E9810-699F-2353-D3EB-C6A101A8D6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/>
          </a:bodyPr>
          <a:lstStyle/>
          <a:p>
            <a:r>
              <a:rPr kumimoji="1" lang="ko-Kore-KR" altLang="en-US">
                <a:solidFill>
                  <a:schemeClr val="bg1"/>
                </a:solidFill>
              </a:rPr>
              <a:t>증권</a:t>
            </a:r>
            <a:r>
              <a:rPr kumimoji="1" lang="ko-KR" altLang="en-US">
                <a:solidFill>
                  <a:schemeClr val="bg1"/>
                </a:solidFill>
              </a:rPr>
              <a:t> 리포트 요약 </a:t>
            </a:r>
            <a:endParaRPr kumimoji="1" lang="ko-Kore-KR" altLang="en-US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1F2929-A0C4-937B-73EE-8D8D8D744F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3771"/>
            <a:ext cx="9144000" cy="1001486"/>
          </a:xfrm>
        </p:spPr>
        <p:txBody>
          <a:bodyPr/>
          <a:lstStyle/>
          <a:p>
            <a:r>
              <a:rPr kumimoji="1" lang="ko-Kore-KR" altLang="en-US">
                <a:solidFill>
                  <a:schemeClr val="bg1"/>
                </a:solidFill>
              </a:rPr>
              <a:t>디지털애널리틱스융합학과</a:t>
            </a:r>
            <a:r>
              <a:rPr kumimoji="1" lang="ko-KR" altLang="en-US">
                <a:solidFill>
                  <a:schemeClr val="bg1"/>
                </a:solidFill>
              </a:rPr>
              <a:t> </a:t>
            </a:r>
            <a:r>
              <a:rPr kumimoji="1" lang="ko-Kore-KR" altLang="en-US">
                <a:solidFill>
                  <a:schemeClr val="bg1"/>
                </a:solidFill>
              </a:rPr>
              <a:t>김성주</a:t>
            </a:r>
            <a:r>
              <a:rPr kumimoji="1" lang="en-US" altLang="ko-Kore-KR">
                <a:solidFill>
                  <a:schemeClr val="bg1"/>
                </a:solidFill>
              </a:rPr>
              <a:t>,</a:t>
            </a:r>
            <a:r>
              <a:rPr kumimoji="1" lang="ko-KR" altLang="en-US">
                <a:solidFill>
                  <a:schemeClr val="bg1"/>
                </a:solidFill>
              </a:rPr>
              <a:t> </a:t>
            </a:r>
            <a:r>
              <a:rPr kumimoji="1" lang="ko-KR" altLang="en-US" err="1">
                <a:solidFill>
                  <a:schemeClr val="bg1"/>
                </a:solidFill>
              </a:rPr>
              <a:t>이남선</a:t>
            </a:r>
            <a:endParaRPr kumimoji="1" lang="ko-Kore-KR" alt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C6FFD2-D300-E8B3-87DF-EEB2423E8D1E}"/>
              </a:ext>
            </a:extLst>
          </p:cNvPr>
          <p:cNvSpPr txBox="1"/>
          <p:nvPr/>
        </p:nvSpPr>
        <p:spPr>
          <a:xfrm>
            <a:off x="9434514" y="59035"/>
            <a:ext cx="2757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텍스트이해와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인공지능 기말 프로젝트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3537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err="1"/>
              <a:t>KoBART</a:t>
            </a:r>
            <a:r>
              <a:rPr kumimoji="1" lang="en-US" altLang="ko-Kore-KR"/>
              <a:t> </a:t>
            </a:r>
            <a:r>
              <a:rPr kumimoji="1" lang="ko-Kore-KR" altLang="en-US"/>
              <a:t>모델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E9BA4-0377-9D31-ED77-7758E1CA4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err="1"/>
              <a:t>KoBART</a:t>
            </a:r>
            <a:r>
              <a:rPr kumimoji="1" lang="en-US" altLang="ko-Kore-KR"/>
              <a:t> : BART </a:t>
            </a:r>
            <a:r>
              <a:rPr kumimoji="1" lang="ko-Kore-KR" altLang="en-US"/>
              <a:t>모델 구조와 </a:t>
            </a:r>
            <a:r>
              <a:rPr kumimoji="1" lang="en-US" altLang="ko-Kore-KR"/>
              <a:t>task </a:t>
            </a:r>
            <a:r>
              <a:rPr kumimoji="1" lang="ko-Kore-KR" altLang="en-US"/>
              <a:t>그대로 한국어에 특화</a:t>
            </a:r>
            <a:r>
              <a:rPr kumimoji="1" lang="en-US" altLang="ko-Kore-KR"/>
              <a:t> (SKT)</a:t>
            </a:r>
          </a:p>
          <a:p>
            <a:endParaRPr kumimoji="1" lang="en-US" altLang="ko-Kore-KR"/>
          </a:p>
          <a:p>
            <a:pPr marL="0" indent="0">
              <a:buNone/>
            </a:pPr>
            <a:r>
              <a:rPr kumimoji="1" lang="en-US" altLang="ko-Kore-KR"/>
              <a:t>&lt;BART&gt;</a:t>
            </a:r>
          </a:p>
          <a:p>
            <a:r>
              <a:rPr lang="en" altLang="ko-Kore-KR" b="0" i="0">
                <a:solidFill>
                  <a:srgbClr val="000000"/>
                </a:solidFill>
                <a:effectLst/>
                <a:latin typeface="AppleSDGothicNeo" panose="02000300000000000000" pitchFamily="2" charset="-127"/>
                <a:ea typeface="AppleSDGothicNeo" panose="02000300000000000000" pitchFamily="2" charset="-127"/>
              </a:rPr>
              <a:t>Bidirectional</a:t>
            </a:r>
            <a:r>
              <a:rPr lang="ko-KR" altLang="en-US" b="0" i="0">
                <a:solidFill>
                  <a:srgbClr val="000000"/>
                </a:solidFill>
                <a:effectLst/>
                <a:latin typeface="AppleSDGothicNeo" panose="02000300000000000000" pitchFamily="2" charset="-127"/>
                <a:ea typeface="AppleSDGothicNeo" panose="02000300000000000000" pitchFamily="2" charset="-127"/>
              </a:rPr>
              <a:t>과 </a:t>
            </a:r>
            <a:r>
              <a:rPr lang="en" altLang="ko-Kore-KR" b="0" i="0">
                <a:solidFill>
                  <a:srgbClr val="000000"/>
                </a:solidFill>
                <a:effectLst/>
                <a:latin typeface="AppleSDGothicNeo" panose="02000300000000000000" pitchFamily="2" charset="-127"/>
                <a:ea typeface="AppleSDGothicNeo" panose="02000300000000000000" pitchFamily="2" charset="-127"/>
              </a:rPr>
              <a:t>Auto-Regressive Transformer</a:t>
            </a:r>
            <a:r>
              <a:rPr lang="ko-KR" altLang="en-US" b="0" i="0" err="1">
                <a:solidFill>
                  <a:srgbClr val="000000"/>
                </a:solidFill>
                <a:effectLst/>
                <a:latin typeface="AppleSDGothicNeo" panose="02000300000000000000" pitchFamily="2" charset="-127"/>
                <a:ea typeface="AppleSDGothicNeo" panose="02000300000000000000" pitchFamily="2" charset="-127"/>
              </a:rPr>
              <a:t>를</a:t>
            </a:r>
            <a:r>
              <a:rPr lang="ko-KR" altLang="en-US" b="0" i="0">
                <a:solidFill>
                  <a:srgbClr val="000000"/>
                </a:solidFill>
                <a:effectLst/>
                <a:latin typeface="AppleSDGothicNeo" panose="02000300000000000000" pitchFamily="2" charset="-127"/>
                <a:ea typeface="AppleSDGothicNeo" panose="02000300000000000000" pitchFamily="2" charset="-127"/>
              </a:rPr>
              <a:t> 합친 </a:t>
            </a:r>
            <a:r>
              <a:rPr kumimoji="1" lang="en-US" altLang="ko-Kore-KR"/>
              <a:t>denoising autoencoder</a:t>
            </a:r>
          </a:p>
          <a:p>
            <a:pPr lvl="1"/>
            <a:r>
              <a:rPr lang="ko-KR" altLang="en-US" b="0" i="0">
                <a:solidFill>
                  <a:srgbClr val="000000"/>
                </a:solidFill>
                <a:effectLst/>
                <a:latin typeface="AppleSDGothicNeo" panose="02000300000000000000" pitchFamily="2" charset="-127"/>
                <a:ea typeface="AppleSDGothicNeo" panose="02000300000000000000" pitchFamily="2" charset="-127"/>
              </a:rPr>
              <a:t>다양한 </a:t>
            </a:r>
            <a:r>
              <a:rPr lang="en-US" altLang="ko-KR" b="0" i="0">
                <a:solidFill>
                  <a:srgbClr val="000000"/>
                </a:solidFill>
                <a:effectLst/>
                <a:latin typeface="AppleSDGothicNeo" panose="02000300000000000000" pitchFamily="2" charset="-127"/>
                <a:ea typeface="AppleSDGothicNeo" panose="02000300000000000000" pitchFamily="2" charset="-127"/>
              </a:rPr>
              <a:t>downstream </a:t>
            </a:r>
            <a:r>
              <a:rPr lang="ko-KR" altLang="en-US" b="0" i="0">
                <a:solidFill>
                  <a:srgbClr val="000000"/>
                </a:solidFill>
                <a:effectLst/>
                <a:latin typeface="AppleSDGothicNeo" panose="02000300000000000000" pitchFamily="2" charset="-127"/>
                <a:ea typeface="AppleSDGothicNeo" panose="02000300000000000000" pitchFamily="2" charset="-127"/>
              </a:rPr>
              <a:t>태스크에서도 잘 작동</a:t>
            </a:r>
            <a:r>
              <a:rPr kumimoji="1" lang="en-US" altLang="ko-KR" b="0" i="0">
                <a:solidFill>
                  <a:srgbClr val="000000"/>
                </a:solidFill>
                <a:effectLst/>
                <a:latin typeface="AppleSDGothicNeo" panose="02000300000000000000" pitchFamily="2" charset="-127"/>
                <a:ea typeface="AppleSDGothicNeo" panose="02000300000000000000" pitchFamily="2" charset="-127"/>
              </a:rPr>
              <a:t>	</a:t>
            </a:r>
            <a:endParaRPr kumimoji="1" lang="en-US" altLang="ko-Kore-KR"/>
          </a:p>
          <a:p>
            <a:pPr lvl="1"/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BERT(Bidirectional Encoder Representations from Transformers) 구현하기 (1/2) |  Reinforce NLP">
            <a:extLst>
              <a:ext uri="{FF2B5EF4-FFF2-40B4-BE49-F238E27FC236}">
                <a16:creationId xmlns:a16="http://schemas.microsoft.com/office/drawing/2014/main" id="{300BFFC5-CB41-8B31-7A21-ABAC8DC81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963" y="3555185"/>
            <a:ext cx="3238340" cy="280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942AC3-D9B0-1B2D-9044-6BC9BDEF5478}"/>
              </a:ext>
            </a:extLst>
          </p:cNvPr>
          <p:cNvSpPr txBox="1"/>
          <p:nvPr/>
        </p:nvSpPr>
        <p:spPr>
          <a:xfrm>
            <a:off x="2698969" y="6413699"/>
            <a:ext cx="1712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>
                <a:latin typeface="BM HANNA Air OTF" panose="020B0600000101010101" pitchFamily="34" charset="-127"/>
                <a:ea typeface="BM HANNA Air OTF" panose="020B0600000101010101" pitchFamily="34" charset="-127"/>
              </a:rPr>
              <a:t>BERT : Bidirectional</a:t>
            </a:r>
            <a:endParaRPr kumimoji="1" lang="ko-Kore-KR" altLang="en-US" sz="14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16BA03-1069-6494-F4C1-73410DCECAFA}"/>
              </a:ext>
            </a:extLst>
          </p:cNvPr>
          <p:cNvSpPr txBox="1"/>
          <p:nvPr/>
        </p:nvSpPr>
        <p:spPr>
          <a:xfrm>
            <a:off x="7660104" y="6413699"/>
            <a:ext cx="19607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>
                <a:latin typeface="BM HANNA Air OTF" panose="020B0600000101010101" pitchFamily="34" charset="-127"/>
                <a:ea typeface="BM HANNA Air OTF" panose="020B0600000101010101" pitchFamily="34" charset="-127"/>
              </a:rPr>
              <a:t>GPT : Auto-Regressive</a:t>
            </a:r>
            <a:endParaRPr kumimoji="1" lang="ko-Kore-KR" altLang="en-US" sz="14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096608C-1AC3-6723-D977-B3689ED66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8463" y="3778385"/>
            <a:ext cx="6753537" cy="236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EC0F59-3004-04FB-3413-3BCE95CE3837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3228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err="1"/>
              <a:t>KoBART</a:t>
            </a:r>
            <a:r>
              <a:rPr kumimoji="1" lang="en-US" altLang="ko-Kore-KR"/>
              <a:t> </a:t>
            </a:r>
            <a:r>
              <a:rPr kumimoji="1" lang="ko-Kore-KR" altLang="en-US"/>
              <a:t>모델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E9BA4-0377-9D31-ED77-7758E1CA4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ore-KR"/>
              <a:t>&lt;BART&gt;</a:t>
            </a:r>
          </a:p>
          <a:p>
            <a:r>
              <a:rPr kumimoji="1" lang="en-US" altLang="ko-Kore-KR"/>
              <a:t>denoising autoencoder</a:t>
            </a:r>
          </a:p>
          <a:p>
            <a:pPr marL="0" indent="0">
              <a:buNone/>
            </a:pPr>
            <a:endParaRPr kumimoji="1" lang="en-US" altLang="ko-Kore-KR"/>
          </a:p>
          <a:p>
            <a:pPr marL="0" indent="0">
              <a:buNone/>
            </a:pPr>
            <a:endParaRPr kumimoji="1" lang="en-US" altLang="ko-Kore-KR"/>
          </a:p>
          <a:p>
            <a:r>
              <a:rPr kumimoji="1" lang="ko-KR" altLang="en-US"/>
              <a:t>새로운 </a:t>
            </a:r>
            <a:r>
              <a:rPr kumimoji="1" lang="en-US" altLang="ko-Kore-KR"/>
              <a:t>Pre-training objective</a:t>
            </a:r>
            <a:r>
              <a:rPr kumimoji="1" lang="ko-KR" altLang="en-US"/>
              <a:t>로 학습 </a:t>
            </a:r>
            <a:r>
              <a:rPr kumimoji="1" lang="en-US" altLang="ko-KR"/>
              <a:t>: </a:t>
            </a:r>
            <a:r>
              <a:rPr kumimoji="1" lang="ko-KR" altLang="en-US"/>
              <a:t>오염된 텍스트를 복원</a:t>
            </a:r>
            <a:endParaRPr kumimoji="1" lang="en-US" altLang="ko-Kore-KR"/>
          </a:p>
          <a:p>
            <a:endParaRPr kumimoji="1" lang="en-US" altLang="ko-Kore-KR"/>
          </a:p>
          <a:p>
            <a:endParaRPr kumimoji="1" lang="en-US" altLang="ko-Kore-KR"/>
          </a:p>
          <a:p>
            <a:endParaRPr kumimoji="1" lang="en-US" altLang="ko-Kore-KR"/>
          </a:p>
          <a:p>
            <a:endParaRPr kumimoji="1" lang="en-US" altLang="ko-Kore-KR"/>
          </a:p>
          <a:p>
            <a:r>
              <a:rPr kumimoji="1" lang="en" altLang="ko-KR"/>
              <a:t>encoder, decoder </a:t>
            </a:r>
            <a:r>
              <a:rPr kumimoji="1" lang="ko-KR" altLang="en-US"/>
              <a:t>모두 </a:t>
            </a:r>
            <a:r>
              <a:rPr kumimoji="1" lang="en-US" altLang="ko-KR"/>
              <a:t>6</a:t>
            </a:r>
            <a:r>
              <a:rPr kumimoji="1" lang="ko-KR" altLang="en-US"/>
              <a:t>개의 층으로 구성 </a:t>
            </a:r>
            <a:r>
              <a:rPr kumimoji="1" lang="en-US" altLang="ko-KR"/>
              <a:t>+</a:t>
            </a:r>
            <a:r>
              <a:rPr kumimoji="1" lang="ko-KR" altLang="en-US"/>
              <a:t> </a:t>
            </a:r>
            <a:r>
              <a:rPr kumimoji="1" lang="en" altLang="ko-KR" err="1"/>
              <a:t>ReLU</a:t>
            </a:r>
            <a:r>
              <a:rPr kumimoji="1" lang="en" altLang="ko-KR"/>
              <a:t> </a:t>
            </a:r>
            <a:r>
              <a:rPr kumimoji="1" lang="ko-KR" altLang="en-US"/>
              <a:t>대신 </a:t>
            </a:r>
            <a:r>
              <a:rPr kumimoji="1" lang="en" altLang="ko-KR" err="1"/>
              <a:t>GeLU</a:t>
            </a:r>
            <a:r>
              <a:rPr kumimoji="1" lang="en" altLang="ko-KR"/>
              <a:t> </a:t>
            </a:r>
            <a:r>
              <a:rPr kumimoji="1" lang="ko-KR" altLang="en-US"/>
              <a:t>활성화 함수 사용</a:t>
            </a:r>
            <a:endParaRPr kumimoji="1" lang="en-US" altLang="ko-KR"/>
          </a:p>
          <a:p>
            <a:r>
              <a:rPr kumimoji="1" lang="en" altLang="ko-KR"/>
              <a:t>encoder</a:t>
            </a:r>
            <a:r>
              <a:rPr kumimoji="1" lang="ko-KR" altLang="en-US"/>
              <a:t>의 최종 은닉층에 대해 </a:t>
            </a:r>
            <a:r>
              <a:rPr kumimoji="1" lang="en" altLang="ko-KR"/>
              <a:t>cross-attention</a:t>
            </a:r>
            <a:r>
              <a:rPr kumimoji="1" lang="ko-KR" altLang="en-US"/>
              <a:t> </a:t>
            </a:r>
            <a:br>
              <a:rPr kumimoji="1" lang="en-US" altLang="ko-KR"/>
            </a:br>
            <a:r>
              <a:rPr kumimoji="1" lang="en" altLang="ko-KR"/>
              <a:t>additional feed-forward network</a:t>
            </a:r>
            <a:r>
              <a:rPr kumimoji="1" lang="ko-KR" altLang="en-US"/>
              <a:t>는 사용</a:t>
            </a:r>
            <a:r>
              <a:rPr kumimoji="1" lang="en-US" altLang="ko-KR"/>
              <a:t>x</a:t>
            </a:r>
            <a:endParaRPr kumimoji="1" lang="ko-KR" altLang="en-US"/>
          </a:p>
          <a:p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75E23B0-9E89-D4DD-F2A6-EDBE2557A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775" y="1541021"/>
            <a:ext cx="3698773" cy="142154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DF23C17-A386-DA91-DE53-A65F9DB0A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3798" y="3581661"/>
            <a:ext cx="6435043" cy="18513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CB120E-44D4-6B9D-F940-6F62D63E4D8A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9564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err="1"/>
              <a:t>KoBART</a:t>
            </a:r>
            <a:r>
              <a:rPr kumimoji="1" lang="en-US" altLang="ko-Kore-KR"/>
              <a:t> </a:t>
            </a:r>
            <a:r>
              <a:rPr kumimoji="1" lang="ko-Kore-KR" altLang="en-US"/>
              <a:t>모델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E9BA4-0377-9D31-ED77-7758E1CA4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b="0" i="0">
                <a:effectLst/>
                <a:latin typeface="맑은고딕"/>
              </a:rPr>
              <a:t>학습 데이터셋 </a:t>
            </a:r>
            <a:r>
              <a:rPr lang="en-US" altLang="ko-KR" b="0" i="0">
                <a:effectLst/>
                <a:latin typeface="맑은고딕"/>
              </a:rPr>
              <a:t>:</a:t>
            </a:r>
            <a:r>
              <a:rPr lang="ko-KR" altLang="en-US" b="0" i="0">
                <a:effectLst/>
                <a:latin typeface="맑은고딕"/>
              </a:rPr>
              <a:t> </a:t>
            </a:r>
            <a:br>
              <a:rPr lang="en-US" altLang="ko-KR" b="0" i="0">
                <a:effectLst/>
                <a:latin typeface="맑은고딕"/>
              </a:rPr>
            </a:br>
            <a:r>
              <a:rPr lang="ko-Kore-KR" altLang="en-US" b="0" i="0">
                <a:effectLst/>
                <a:latin typeface="맑은고딕"/>
              </a:rPr>
              <a:t>한국어 위키 </a:t>
            </a:r>
            <a:r>
              <a:rPr lang="ko-Kore-KR" altLang="en-US">
                <a:latin typeface="맑은고딕"/>
              </a:rPr>
              <a:t>백과 </a:t>
            </a:r>
            <a:r>
              <a:rPr lang="en-US" altLang="ko-Kore-KR" b="0" i="0">
                <a:effectLst/>
                <a:latin typeface="맑은고딕"/>
              </a:rPr>
              <a:t>5</a:t>
            </a:r>
            <a:r>
              <a:rPr lang="ko-Kore-KR" altLang="en-US">
                <a:latin typeface="맑은고딕"/>
              </a:rPr>
              <a:t>백만 개 문장 이외에</a:t>
            </a:r>
            <a:r>
              <a:rPr lang="en-US" altLang="ko-Kore-KR">
                <a:latin typeface="맑은고딕"/>
              </a:rPr>
              <a:t>,</a:t>
            </a:r>
            <a:r>
              <a:rPr lang="ko-Kore-KR" altLang="en-US">
                <a:latin typeface="맑은고딕"/>
              </a:rPr>
              <a:t> </a:t>
            </a:r>
            <a:r>
              <a:rPr lang="ko-KR" altLang="en-US">
                <a:latin typeface="맑은고딕"/>
              </a:rPr>
              <a:t>뉴스</a:t>
            </a:r>
            <a:r>
              <a:rPr lang="en-US" altLang="ko-KR">
                <a:latin typeface="맑은고딕"/>
              </a:rPr>
              <a:t>, </a:t>
            </a:r>
            <a:r>
              <a:rPr lang="ko-KR" altLang="en-US">
                <a:latin typeface="맑은고딕"/>
              </a:rPr>
              <a:t>책</a:t>
            </a:r>
            <a:r>
              <a:rPr lang="en-US" altLang="ko-KR">
                <a:latin typeface="맑은고딕"/>
              </a:rPr>
              <a:t>, </a:t>
            </a:r>
            <a:r>
              <a:rPr lang="ko-KR" altLang="en-US">
                <a:latin typeface="맑은고딕"/>
              </a:rPr>
              <a:t>모두의 말뭉치 </a:t>
            </a:r>
            <a:r>
              <a:rPr lang="en-US" altLang="ko-Kore-KR">
                <a:latin typeface="맑은고딕"/>
              </a:rPr>
              <a:t>v1.0</a:t>
            </a:r>
            <a:r>
              <a:rPr lang="en-US" altLang="ko-KR">
                <a:latin typeface="맑은고딕"/>
              </a:rPr>
              <a:t>, </a:t>
            </a:r>
            <a:br>
              <a:rPr lang="en-US" altLang="ko-KR">
                <a:latin typeface="맑은고딕"/>
              </a:rPr>
            </a:br>
            <a:r>
              <a:rPr lang="ko-KR" altLang="en-US">
                <a:latin typeface="맑은고딕"/>
              </a:rPr>
              <a:t>청와대 국민청원 등의 다양한 데이터가 모델 학습에 사용됨</a:t>
            </a:r>
            <a:endParaRPr lang="en-US" altLang="ko-KR">
              <a:latin typeface="맑은고딕"/>
            </a:endParaRPr>
          </a:p>
          <a:p>
            <a:pPr marL="0" indent="0">
              <a:buNone/>
            </a:pPr>
            <a:endParaRPr lang="en-US" altLang="ko-Kore-KR" b="0" i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맑은고딕"/>
            </a:endParaRPr>
          </a:p>
          <a:p>
            <a:r>
              <a:rPr lang="ko-KR" altLang="en-US"/>
              <a:t>모델 </a:t>
            </a:r>
            <a:r>
              <a:rPr lang="en-US" altLang="ko-KR"/>
              <a:t>Architecture : </a:t>
            </a:r>
            <a:br>
              <a:rPr lang="en" altLang="ko-KR" b="0" i="0">
                <a:solidFill>
                  <a:srgbClr val="363636"/>
                </a:solidFill>
                <a:effectLst/>
                <a:latin typeface="맑은고딕"/>
              </a:rPr>
            </a:br>
            <a:endParaRPr lang="en-US" altLang="ko-KR"/>
          </a:p>
          <a:p>
            <a:pPr marL="0" indent="0">
              <a:buNone/>
            </a:pPr>
            <a:endParaRPr kumimoji="1" lang="en-US" altLang="ko-Kore-KR"/>
          </a:p>
          <a:p>
            <a:pPr marL="0" indent="0">
              <a:buNone/>
            </a:pPr>
            <a:endParaRPr kumimoji="1" lang="en-US" altLang="ko-Kore-KR"/>
          </a:p>
          <a:p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graphicFrame>
        <p:nvGraphicFramePr>
          <p:cNvPr id="7" name="표 9">
            <a:extLst>
              <a:ext uri="{FF2B5EF4-FFF2-40B4-BE49-F238E27FC236}">
                <a16:creationId xmlns:a16="http://schemas.microsoft.com/office/drawing/2014/main" id="{C4F2F99E-07C1-4E81-AD9C-C4027F090A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9297629"/>
              </p:ext>
            </p:extLst>
          </p:nvPr>
        </p:nvGraphicFramePr>
        <p:xfrm>
          <a:off x="1908673" y="3621204"/>
          <a:ext cx="9685294" cy="12803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9526">
                  <a:extLst>
                    <a:ext uri="{9D8B030D-6E8A-4147-A177-3AD203B41FA5}">
                      <a16:colId xmlns:a16="http://schemas.microsoft.com/office/drawing/2014/main" val="391520946"/>
                    </a:ext>
                  </a:extLst>
                </a:gridCol>
                <a:gridCol w="1936442">
                  <a:extLst>
                    <a:ext uri="{9D8B030D-6E8A-4147-A177-3AD203B41FA5}">
                      <a16:colId xmlns:a16="http://schemas.microsoft.com/office/drawing/2014/main" val="482634488"/>
                    </a:ext>
                  </a:extLst>
                </a:gridCol>
                <a:gridCol w="1936442">
                  <a:extLst>
                    <a:ext uri="{9D8B030D-6E8A-4147-A177-3AD203B41FA5}">
                      <a16:colId xmlns:a16="http://schemas.microsoft.com/office/drawing/2014/main" val="622213611"/>
                    </a:ext>
                  </a:extLst>
                </a:gridCol>
                <a:gridCol w="1936442">
                  <a:extLst>
                    <a:ext uri="{9D8B030D-6E8A-4147-A177-3AD203B41FA5}">
                      <a16:colId xmlns:a16="http://schemas.microsoft.com/office/drawing/2014/main" val="1864655846"/>
                    </a:ext>
                  </a:extLst>
                </a:gridCol>
                <a:gridCol w="1936442">
                  <a:extLst>
                    <a:ext uri="{9D8B030D-6E8A-4147-A177-3AD203B41FA5}">
                      <a16:colId xmlns:a16="http://schemas.microsoft.com/office/drawing/2014/main" val="3175083425"/>
                    </a:ext>
                  </a:extLst>
                </a:gridCol>
              </a:tblGrid>
              <a:tr h="64023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# of params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embedding_size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hidden_size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num_layers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vocab_size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6205952"/>
                  </a:ext>
                </a:extLst>
              </a:tr>
              <a:tr h="40997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124M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Encoder: 76</a:t>
                      </a:r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Decoder: 768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3,072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Encoder: 6</a:t>
                      </a:r>
                    </a:p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Decoder: 6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30,000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8201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29DB722-B2B9-88A2-D060-15905CD5F00A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2541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/>
              <a:t>KoT5</a:t>
            </a:r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308E561-26FC-6BAC-4EC1-B03581994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ko-Kore-KR"/>
              <a:t>T5(text-to-text-transfer-transformer)</a:t>
            </a:r>
            <a:r>
              <a:rPr lang="ko-KR" altLang="en-US"/>
              <a:t>는 입력과 출력이 항상 텍스트 문자열인 </a:t>
            </a:r>
            <a:r>
              <a:rPr lang="en" altLang="ko-Kore-KR"/>
              <a:t>Text to Text </a:t>
            </a:r>
            <a:r>
              <a:rPr lang="ko-KR" altLang="en-US"/>
              <a:t>프레임워크를 사용하여 모든 </a:t>
            </a:r>
            <a:r>
              <a:rPr lang="en" altLang="ko-Kore-KR"/>
              <a:t>NLP Task</a:t>
            </a:r>
            <a:r>
              <a:rPr lang="ko-KR" altLang="en-US"/>
              <a:t>들을 일반화</a:t>
            </a:r>
            <a:endParaRPr lang="en-US" altLang="ko-KR"/>
          </a:p>
          <a:p>
            <a:r>
              <a:rPr lang="ko-KR" altLang="en-US" b="0" i="0">
                <a:effectLst/>
                <a:latin typeface="맑은고딕"/>
              </a:rPr>
              <a:t>학습 데이터셋 </a:t>
            </a:r>
            <a:r>
              <a:rPr lang="en-US" altLang="ko-KR" b="0" i="0">
                <a:effectLst/>
                <a:latin typeface="맑은고딕"/>
              </a:rPr>
              <a:t>:</a:t>
            </a:r>
            <a:r>
              <a:rPr lang="ko-KR" altLang="en-US" b="0" i="0">
                <a:effectLst/>
                <a:latin typeface="맑은고딕"/>
              </a:rPr>
              <a:t> </a:t>
            </a:r>
            <a:r>
              <a:rPr lang="en-US" altLang="ko-KR"/>
              <a:t>42</a:t>
            </a:r>
            <a:r>
              <a:rPr lang="en" altLang="ko-Kore-KR"/>
              <a:t>GB</a:t>
            </a:r>
            <a:r>
              <a:rPr lang="ko-KR" altLang="en-US"/>
              <a:t>의 한국어 말뭉치 사용 </a:t>
            </a:r>
            <a:r>
              <a:rPr lang="en-US" altLang="ko-KR"/>
              <a:t>(</a:t>
            </a:r>
            <a:r>
              <a:rPr lang="ko-KR" altLang="en-US"/>
              <a:t>위키 백과 및 신문기사 등 </a:t>
            </a:r>
            <a:r>
              <a:rPr lang="en-US" altLang="ko-KR"/>
              <a:t>23</a:t>
            </a:r>
            <a:r>
              <a:rPr lang="ko-KR" altLang="en-US"/>
              <a:t>개 종류</a:t>
            </a:r>
            <a:r>
              <a:rPr lang="en-US" altLang="ko-KR"/>
              <a:t>)</a:t>
            </a:r>
          </a:p>
          <a:p>
            <a:pPr marL="0" indent="0">
              <a:buNone/>
            </a:pP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ko-KR" altLang="en-US"/>
              <a:t>모델 </a:t>
            </a:r>
            <a:r>
              <a:rPr lang="en-US" altLang="ko-KR"/>
              <a:t>Architecture :</a:t>
            </a:r>
          </a:p>
          <a:p>
            <a:endParaRPr lang="ko-Kore-KR" altLang="en-US"/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FE690BA6-E7AE-7C5B-A7B0-DB9BD048AF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3313815"/>
              </p:ext>
            </p:extLst>
          </p:nvPr>
        </p:nvGraphicFramePr>
        <p:xfrm>
          <a:off x="1908673" y="5387668"/>
          <a:ext cx="9685294" cy="12803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9526">
                  <a:extLst>
                    <a:ext uri="{9D8B030D-6E8A-4147-A177-3AD203B41FA5}">
                      <a16:colId xmlns:a16="http://schemas.microsoft.com/office/drawing/2014/main" val="391520946"/>
                    </a:ext>
                  </a:extLst>
                </a:gridCol>
                <a:gridCol w="1936442">
                  <a:extLst>
                    <a:ext uri="{9D8B030D-6E8A-4147-A177-3AD203B41FA5}">
                      <a16:colId xmlns:a16="http://schemas.microsoft.com/office/drawing/2014/main" val="482634488"/>
                    </a:ext>
                  </a:extLst>
                </a:gridCol>
                <a:gridCol w="1936442">
                  <a:extLst>
                    <a:ext uri="{9D8B030D-6E8A-4147-A177-3AD203B41FA5}">
                      <a16:colId xmlns:a16="http://schemas.microsoft.com/office/drawing/2014/main" val="622213611"/>
                    </a:ext>
                  </a:extLst>
                </a:gridCol>
                <a:gridCol w="1936442">
                  <a:extLst>
                    <a:ext uri="{9D8B030D-6E8A-4147-A177-3AD203B41FA5}">
                      <a16:colId xmlns:a16="http://schemas.microsoft.com/office/drawing/2014/main" val="1864655846"/>
                    </a:ext>
                  </a:extLst>
                </a:gridCol>
                <a:gridCol w="1936442">
                  <a:extLst>
                    <a:ext uri="{9D8B030D-6E8A-4147-A177-3AD203B41FA5}">
                      <a16:colId xmlns:a16="http://schemas.microsoft.com/office/drawing/2014/main" val="3175083425"/>
                    </a:ext>
                  </a:extLst>
                </a:gridCol>
              </a:tblGrid>
              <a:tr h="64023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# of params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embedding_size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hidden_size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num_layers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vocab_size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6205952"/>
                  </a:ext>
                </a:extLst>
              </a:tr>
              <a:tr h="40997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250M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512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2,048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Encoder: 6</a:t>
                      </a:r>
                    </a:p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Decoder: 6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32,128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82018"/>
                  </a:ext>
                </a:extLst>
              </a:tr>
            </a:tbl>
          </a:graphicData>
        </a:graphic>
      </p:graphicFrame>
      <p:pic>
        <p:nvPicPr>
          <p:cNvPr id="9" name="Picture 2">
            <a:extLst>
              <a:ext uri="{FF2B5EF4-FFF2-40B4-BE49-F238E27FC236}">
                <a16:creationId xmlns:a16="http://schemas.microsoft.com/office/drawing/2014/main" id="{943DD244-3C9C-2DAE-0290-0F62B1BC81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" r="424"/>
          <a:stretch/>
        </p:blipFill>
        <p:spPr bwMode="auto">
          <a:xfrm>
            <a:off x="3138619" y="2462301"/>
            <a:ext cx="6771502" cy="243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EFFE43-90CE-DB06-9225-9F5E2E966B8D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2095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실험 내용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E9BA4-0377-9D31-ED77-7758E1CA4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>
                <a:solidFill>
                  <a:srgbClr val="212529"/>
                </a:solidFill>
              </a:rPr>
              <a:t>KB-ALBERT</a:t>
            </a:r>
            <a:r>
              <a:rPr kumimoji="1" lang="ko-Kore-KR" altLang="en-US">
                <a:solidFill>
                  <a:srgbClr val="212529"/>
                </a:solidFill>
              </a:rPr>
              <a:t>의</a:t>
            </a:r>
            <a:r>
              <a:rPr kumimoji="1" lang="en-US" altLang="ko-Kore-KR">
                <a:solidFill>
                  <a:srgbClr val="212529"/>
                </a:solidFill>
              </a:rPr>
              <a:t> tokenizer</a:t>
            </a:r>
            <a:r>
              <a:rPr kumimoji="1" lang="ko-Kore-KR" altLang="en-US">
                <a:solidFill>
                  <a:srgbClr val="212529"/>
                </a:solidFill>
              </a:rPr>
              <a:t> 단어사전 비정상      모델 사용불가 판단  </a:t>
            </a:r>
            <a:endParaRPr kumimoji="1" lang="en-US" altLang="ko-Kore-KR">
              <a:solidFill>
                <a:srgbClr val="21252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DF171B-9F70-5689-0E84-77FDA068FAF6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C62E677-5614-983C-CCDD-634A44DE5C04}"/>
              </a:ext>
            </a:extLst>
          </p:cNvPr>
          <p:cNvGrpSpPr/>
          <p:nvPr/>
        </p:nvGrpSpPr>
        <p:grpSpPr>
          <a:xfrm>
            <a:off x="2124986" y="2187593"/>
            <a:ext cx="4166895" cy="3432657"/>
            <a:chOff x="1693186" y="2319575"/>
            <a:chExt cx="4166895" cy="3432657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17AD126-8AF9-7E99-5CC8-10016F239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93186" y="2319577"/>
              <a:ext cx="844278" cy="3432655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E7D8CBB-AC3C-0462-910B-B01DE9427F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8684"/>
            <a:stretch/>
          </p:blipFill>
          <p:spPr>
            <a:xfrm>
              <a:off x="2655850" y="2319577"/>
              <a:ext cx="810951" cy="343265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CA0BECE1-EA0E-5AFB-44AB-45B87DE32F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31485"/>
            <a:stretch/>
          </p:blipFill>
          <p:spPr>
            <a:xfrm>
              <a:off x="3585876" y="2319576"/>
              <a:ext cx="1033129" cy="3432656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3594F3E5-51D5-1505-5535-FA14390E7D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4256"/>
            <a:stretch/>
          </p:blipFill>
          <p:spPr>
            <a:xfrm>
              <a:off x="4738080" y="2319575"/>
              <a:ext cx="1122001" cy="3432657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5BAE13A-E7DE-60F5-4CF4-1C8025CCDBB1}"/>
              </a:ext>
            </a:extLst>
          </p:cNvPr>
          <p:cNvGrpSpPr/>
          <p:nvPr/>
        </p:nvGrpSpPr>
        <p:grpSpPr>
          <a:xfrm>
            <a:off x="6847508" y="2459220"/>
            <a:ext cx="4524704" cy="3092450"/>
            <a:chOff x="7142510" y="2527800"/>
            <a:chExt cx="4524704" cy="3092450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D142B1C-80F0-BFC7-548F-63BE29CEFB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50000"/>
            <a:stretch/>
          </p:blipFill>
          <p:spPr>
            <a:xfrm>
              <a:off x="7142510" y="2527800"/>
              <a:ext cx="2336800" cy="3092450"/>
            </a:xfrm>
            <a:prstGeom prst="rect">
              <a:avLst/>
            </a:prstGeom>
          </p:spPr>
        </p:pic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FD96AC7A-0AD5-8E53-5794-40598C5363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50001" b="-1"/>
            <a:stretch/>
          </p:blipFill>
          <p:spPr>
            <a:xfrm>
              <a:off x="9330414" y="2527800"/>
              <a:ext cx="2336800" cy="3092450"/>
            </a:xfrm>
            <a:prstGeom prst="rect">
              <a:avLst/>
            </a:prstGeom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48FDF23-9F01-E41D-734D-7512DD2CDF2C}"/>
              </a:ext>
            </a:extLst>
          </p:cNvPr>
          <p:cNvSpPr txBox="1"/>
          <p:nvPr/>
        </p:nvSpPr>
        <p:spPr>
          <a:xfrm>
            <a:off x="2606830" y="5637447"/>
            <a:ext cx="3052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>
                <a:latin typeface="BM HANNA Air OTF" panose="020B0600000101010101" pitchFamily="34" charset="-127"/>
                <a:ea typeface="BM HANNA Air OTF" panose="020B0600000101010101" pitchFamily="34" charset="-127"/>
              </a:rPr>
              <a:t>KB-Albert Tokenizer </a:t>
            </a:r>
            <a:r>
              <a:rPr kumimoji="1" lang="ko-Kore-KR" altLang="en-US">
                <a:latin typeface="BM HANNA Air OTF" panose="020B0600000101010101" pitchFamily="34" charset="-127"/>
                <a:ea typeface="BM HANNA Air OTF" panose="020B0600000101010101" pitchFamily="34" charset="-127"/>
              </a:rPr>
              <a:t>단어사전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B27768-AE01-2FE6-8481-33B548B04A26}"/>
              </a:ext>
            </a:extLst>
          </p:cNvPr>
          <p:cNvSpPr txBox="1"/>
          <p:nvPr/>
        </p:nvSpPr>
        <p:spPr>
          <a:xfrm>
            <a:off x="7578923" y="5632950"/>
            <a:ext cx="2912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KoBART</a:t>
            </a:r>
            <a:r>
              <a:rPr kumimoji="1" lang="en-US" altLang="ko-Kore-KR">
                <a:latin typeface="BM HANNA Air OTF" panose="020B0600000101010101" pitchFamily="34" charset="-127"/>
                <a:ea typeface="BM HANNA Air OTF" panose="020B0600000101010101" pitchFamily="34" charset="-127"/>
              </a:rPr>
              <a:t> Tokenizer </a:t>
            </a:r>
            <a:r>
              <a:rPr kumimoji="1" lang="ko-Kore-KR" altLang="en-US">
                <a:latin typeface="BM HANNA Air OTF" panose="020B0600000101010101" pitchFamily="34" charset="-127"/>
                <a:ea typeface="BM HANNA Air OTF" panose="020B0600000101010101" pitchFamily="34" charset="-127"/>
              </a:rPr>
              <a:t>단어사전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CA3B9061-EF8F-B6F4-8395-A73A6D55D66D}"/>
              </a:ext>
            </a:extLst>
          </p:cNvPr>
          <p:cNvCxnSpPr/>
          <p:nvPr/>
        </p:nvCxnSpPr>
        <p:spPr>
          <a:xfrm>
            <a:off x="7134387" y="1511300"/>
            <a:ext cx="34798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9277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실험 내용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E9BA4-0377-9D31-ED77-7758E1CA4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 err="1">
                <a:solidFill>
                  <a:srgbClr val="212529"/>
                </a:solidFill>
              </a:rPr>
              <a:t>KoBART</a:t>
            </a:r>
            <a:r>
              <a:rPr kumimoji="1" lang="ko-KR" altLang="en-US" dirty="0">
                <a:solidFill>
                  <a:srgbClr val="212529"/>
                </a:solidFill>
              </a:rPr>
              <a:t>와 </a:t>
            </a:r>
            <a:r>
              <a:rPr kumimoji="1" lang="en-US" altLang="ko-KR" dirty="0">
                <a:solidFill>
                  <a:srgbClr val="212529"/>
                </a:solidFill>
              </a:rPr>
              <a:t>KoT5 </a:t>
            </a:r>
            <a:r>
              <a:rPr kumimoji="1" lang="ko-KR" altLang="en-US" dirty="0">
                <a:solidFill>
                  <a:srgbClr val="212529"/>
                </a:solidFill>
              </a:rPr>
              <a:t>두 가지 모델만 가지고 요약 성능 비교</a:t>
            </a:r>
            <a:endParaRPr kumimoji="1" lang="en-US" altLang="ko-KR" dirty="0">
              <a:solidFill>
                <a:srgbClr val="212529"/>
              </a:solidFill>
            </a:endParaRPr>
          </a:p>
          <a:p>
            <a:r>
              <a:rPr kumimoji="1" lang="en-US" altLang="ko-KR" dirty="0" err="1">
                <a:solidFill>
                  <a:srgbClr val="212529"/>
                </a:solidFill>
              </a:rPr>
              <a:t>KoBART</a:t>
            </a:r>
            <a:r>
              <a:rPr kumimoji="1" lang="ko-KR" altLang="en-US" dirty="0">
                <a:solidFill>
                  <a:srgbClr val="212529"/>
                </a:solidFill>
              </a:rPr>
              <a:t> 모델은 사전학습 모델의 파라미터를 그대로 사용한 버전과 </a:t>
            </a:r>
            <a:r>
              <a:rPr kumimoji="1" lang="en-US" altLang="ko-KR" dirty="0">
                <a:solidFill>
                  <a:srgbClr val="212529"/>
                </a:solidFill>
              </a:rPr>
              <a:t>fine-tuning</a:t>
            </a:r>
            <a:r>
              <a:rPr kumimoji="1" lang="ko-KR" altLang="en-US" dirty="0">
                <a:solidFill>
                  <a:srgbClr val="212529"/>
                </a:solidFill>
              </a:rPr>
              <a:t>한 버전 두 가지로 학습</a:t>
            </a:r>
            <a:endParaRPr kumimoji="1" lang="en-US" altLang="ko-KR" dirty="0">
              <a:solidFill>
                <a:srgbClr val="212529"/>
              </a:solidFill>
            </a:endParaRPr>
          </a:p>
          <a:p>
            <a:r>
              <a:rPr kumimoji="1" lang="en-US" altLang="ko-KR" dirty="0">
                <a:solidFill>
                  <a:srgbClr val="212529"/>
                </a:solidFill>
              </a:rPr>
              <a:t>KoT5 </a:t>
            </a:r>
            <a:r>
              <a:rPr kumimoji="1" lang="ko-KR" altLang="en-US" dirty="0">
                <a:solidFill>
                  <a:srgbClr val="212529"/>
                </a:solidFill>
              </a:rPr>
              <a:t>모델은 </a:t>
            </a:r>
            <a:r>
              <a:rPr kumimoji="1" lang="en-US" altLang="ko-KR" dirty="0">
                <a:solidFill>
                  <a:srgbClr val="212529"/>
                </a:solidFill>
              </a:rPr>
              <a:t>fine-tuning</a:t>
            </a:r>
            <a:r>
              <a:rPr kumimoji="1" lang="ko-KR" altLang="en-US" dirty="0">
                <a:solidFill>
                  <a:srgbClr val="212529"/>
                </a:solidFill>
              </a:rPr>
              <a:t>한 버전으로 </a:t>
            </a:r>
            <a:r>
              <a:rPr kumimoji="1" lang="en-US" altLang="ko-KR" dirty="0">
                <a:solidFill>
                  <a:srgbClr val="212529"/>
                </a:solidFill>
              </a:rPr>
              <a:t>epoch 2</a:t>
            </a:r>
            <a:r>
              <a:rPr kumimoji="1" lang="ko-KR" altLang="en-US" dirty="0">
                <a:solidFill>
                  <a:srgbClr val="212529"/>
                </a:solidFill>
              </a:rPr>
              <a:t>로 학습</a:t>
            </a:r>
            <a:endParaRPr kumimoji="1" lang="en-US" altLang="ko-KR" dirty="0">
              <a:solidFill>
                <a:srgbClr val="21252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DF171B-9F70-5689-0E84-77FDA068FAF6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graphicFrame>
        <p:nvGraphicFramePr>
          <p:cNvPr id="7" name="표 9">
            <a:extLst>
              <a:ext uri="{FF2B5EF4-FFF2-40B4-BE49-F238E27FC236}">
                <a16:creationId xmlns:a16="http://schemas.microsoft.com/office/drawing/2014/main" id="{D9326315-DD25-7D81-BF2C-3CBE42A9B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5259353"/>
              </p:ext>
            </p:extLst>
          </p:nvPr>
        </p:nvGraphicFramePr>
        <p:xfrm>
          <a:off x="1735679" y="3211369"/>
          <a:ext cx="9583108" cy="23606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5777">
                  <a:extLst>
                    <a:ext uri="{9D8B030D-6E8A-4147-A177-3AD203B41FA5}">
                      <a16:colId xmlns:a16="http://schemas.microsoft.com/office/drawing/2014/main" val="391520946"/>
                    </a:ext>
                  </a:extLst>
                </a:gridCol>
                <a:gridCol w="2395777">
                  <a:extLst>
                    <a:ext uri="{9D8B030D-6E8A-4147-A177-3AD203B41FA5}">
                      <a16:colId xmlns:a16="http://schemas.microsoft.com/office/drawing/2014/main" val="482634488"/>
                    </a:ext>
                  </a:extLst>
                </a:gridCol>
                <a:gridCol w="2395777">
                  <a:extLst>
                    <a:ext uri="{9D8B030D-6E8A-4147-A177-3AD203B41FA5}">
                      <a16:colId xmlns:a16="http://schemas.microsoft.com/office/drawing/2014/main" val="622213611"/>
                    </a:ext>
                  </a:extLst>
                </a:gridCol>
                <a:gridCol w="2395777">
                  <a:extLst>
                    <a:ext uri="{9D8B030D-6E8A-4147-A177-3AD203B41FA5}">
                      <a16:colId xmlns:a16="http://schemas.microsoft.com/office/drawing/2014/main" val="3175083425"/>
                    </a:ext>
                  </a:extLst>
                </a:gridCol>
              </a:tblGrid>
              <a:tr h="5590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Hyperparameter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KoBART</a:t>
                      </a:r>
                      <a:endParaRPr lang="en-US" altLang="ko-Kore-K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US" altLang="ko-Kore-KR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(feature-based)</a:t>
                      </a:r>
                      <a:endParaRPr lang="ko-Kore-KR" altLang="en-US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KoBART (fine-tuning)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KoT5</a:t>
                      </a:r>
                      <a:r>
                        <a:rPr lang="ko-KR" altLang="en-US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(fine-tuning)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6205952"/>
                  </a:ext>
                </a:extLst>
              </a:tr>
              <a:tr h="43014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epoch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  <a:endParaRPr lang="ko-Kore-KR" altLang="en-US" sz="1800" b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  <a:endParaRPr lang="ko-Kore-KR" altLang="en-US" sz="1800" b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ko-Kore-KR" altLang="en-US" sz="1800" b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82018"/>
                  </a:ext>
                </a:extLst>
              </a:tr>
              <a:tr h="43014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batch 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ko-Kore-KR" altLang="en-US" sz="1800" b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ko-Kore-KR" altLang="en-US" sz="1800" b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ko-Kore-KR" altLang="en-US" sz="1800" b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4342568"/>
                  </a:ext>
                </a:extLst>
              </a:tr>
              <a:tr h="43014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max length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512</a:t>
                      </a:r>
                      <a:endParaRPr lang="ko-Kore-KR" altLang="en-US" sz="1800" b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466973"/>
                  </a:ext>
                </a:extLst>
              </a:tr>
              <a:tr h="43014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learning rate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3e-5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3e-5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1e-4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5207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1209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E9BA4-0377-9D31-ED77-7758E1CA4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4800" y="2993797"/>
            <a:ext cx="10353040" cy="35617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ko-KR" sz="2000" b="1" dirty="0" err="1">
                <a:solidFill>
                  <a:srgbClr val="212529"/>
                </a:solidFill>
              </a:rPr>
              <a:t>KoBART</a:t>
            </a:r>
            <a:r>
              <a:rPr kumimoji="1" lang="en-US" altLang="ko-KR" sz="2000" b="1" dirty="0">
                <a:solidFill>
                  <a:srgbClr val="212529"/>
                </a:solidFill>
              </a:rPr>
              <a:t> (Fine-tuned)</a:t>
            </a:r>
          </a:p>
          <a:p>
            <a:pPr marL="457200" lvl="1" indent="0" algn="just">
              <a:buNone/>
            </a:pP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대한항공은 </a:t>
            </a:r>
            <a:r>
              <a:rPr lang="en-US" altLang="ko-KR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3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분기 영업이익 </a:t>
            </a:r>
            <a:r>
              <a:rPr lang="en-US" altLang="ko-KR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2,503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억원</a:t>
            </a:r>
            <a:r>
              <a:rPr lang="en-US" altLang="ko-KR" sz="1600" dirty="0"/>
              <a:t>(+4.0%)</a:t>
            </a:r>
            <a:r>
              <a:rPr lang="ko-KR" altLang="en-US" sz="1600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를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기록했을 것으로 전망합니다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내국인 출국자 회복세가 예상보다 빠르게 나타나고 있고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, 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국제 유가도 정상화되고 있기 때문입니다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또한 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신형 대형기 투입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을 통해 장거리 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환승 수요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와 서비스에 민감한 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상용 수요를 확보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하고 있어 정부의 </a:t>
            </a:r>
            <a:r>
              <a:rPr lang="ko-KR" altLang="en-US" sz="1600" dirty="0" err="1">
                <a:latin typeface="BM HANNA Air OTF" panose="020B0600000101010101" pitchFamily="34" charset="-127"/>
                <a:ea typeface="BM HANNA Air OTF" panose="020B0600000101010101" pitchFamily="34" charset="-127"/>
              </a:rPr>
              <a:t>환승가능시간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 확대 정책의 수혜도 기대할 수 있을 것으로 판단합니다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</a:p>
          <a:p>
            <a:pPr marL="457200" indent="-457200">
              <a:buAutoNum type="arabicPeriod"/>
            </a:pPr>
            <a:r>
              <a:rPr lang="en-US" altLang="ko-Kore-KR" sz="2000" b="1" dirty="0" err="1"/>
              <a:t>KoBART</a:t>
            </a:r>
            <a:r>
              <a:rPr lang="en-US" altLang="ko-Kore-KR" sz="2000" b="1" dirty="0"/>
              <a:t> (Feature-based)</a:t>
            </a:r>
          </a:p>
          <a:p>
            <a:pPr marL="457200" lvl="1" indent="0" algn="just">
              <a:buNone/>
            </a:pP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지난 </a:t>
            </a:r>
            <a:r>
              <a:rPr lang="en-US" altLang="ko-KR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3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분기 대한항공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은 </a:t>
            </a:r>
            <a:r>
              <a:rPr lang="en-US" altLang="ko-Kore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IFRS 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연결 기준 매출액 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조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9,686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억원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lang="en-US" altLang="ko-Kore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YoY 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기준 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-6.2%), 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영업이익 </a:t>
            </a:r>
            <a:r>
              <a:rPr lang="en-US" altLang="ko-KR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2,503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억원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(+4.0%)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을 기록했을 것으로 전망하며 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메르스 영향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은 내국인 출국자의 경우 상대적으로 빠른 회복세가 나타났지만 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중국인입국자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의 경우는 </a:t>
            </a:r>
            <a:r>
              <a:rPr lang="ko-KR" altLang="en-US" sz="1600" b="1" dirty="0" err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감편된</a:t>
            </a:r>
            <a:r>
              <a:rPr lang="ko-KR" altLang="en-US" sz="1600" b="1" dirty="0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항공편이 정상화된 이후에 점차 회복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되고 있는 상황이어서 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3</a:t>
            </a:r>
            <a:r>
              <a:rPr lang="ko-KR" altLang="en-US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분기 실적에는 크게 기여하지 못했을 것으로 추정된다</a:t>
            </a:r>
            <a:r>
              <a:rPr lang="en-US" altLang="ko-KR" sz="16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  <a:endParaRPr lang="en-US" altLang="ko-KR" sz="1600" dirty="0"/>
          </a:p>
          <a:p>
            <a:pPr marL="342900" indent="-342900" algn="just">
              <a:buFont typeface="+mj-lt"/>
              <a:buAutoNum type="arabicPeriod"/>
            </a:pPr>
            <a:r>
              <a:rPr lang="en-US" altLang="ko-KR" sz="2000" dirty="0"/>
              <a:t> KoT5</a:t>
            </a:r>
            <a:r>
              <a:rPr lang="ko-KR" altLang="en-US" sz="2000" dirty="0"/>
              <a:t> </a:t>
            </a:r>
            <a:r>
              <a:rPr kumimoji="1" lang="en-US" altLang="ko-KR" sz="2000" b="1" dirty="0">
                <a:solidFill>
                  <a:srgbClr val="212529"/>
                </a:solidFill>
              </a:rPr>
              <a:t>(Fine-tuned)</a:t>
            </a:r>
            <a:endParaRPr lang="en-US" altLang="ko-KR" sz="2000" dirty="0"/>
          </a:p>
          <a:p>
            <a:pPr marL="457200" lvl="1" indent="0" algn="just">
              <a:buNone/>
            </a:pPr>
            <a:r>
              <a:rPr lang="ko-KR" altLang="en-US" sz="1600" b="1" dirty="0">
                <a:solidFill>
                  <a:srgbClr val="003777"/>
                </a:solidFill>
              </a:rPr>
              <a:t>대한항공의 </a:t>
            </a:r>
            <a:r>
              <a:rPr lang="en-US" altLang="ko-KR" sz="1600" b="1" dirty="0">
                <a:solidFill>
                  <a:srgbClr val="003777"/>
                </a:solidFill>
              </a:rPr>
              <a:t>3</a:t>
            </a:r>
            <a:r>
              <a:rPr lang="ko-KR" altLang="en-US" sz="1600" b="1" dirty="0">
                <a:solidFill>
                  <a:srgbClr val="003777"/>
                </a:solidFill>
              </a:rPr>
              <a:t>분기 영업이익은 </a:t>
            </a:r>
            <a:r>
              <a:rPr lang="en-US" altLang="ko-KR" sz="1600" b="1" dirty="0">
                <a:solidFill>
                  <a:srgbClr val="003777"/>
                </a:solidFill>
              </a:rPr>
              <a:t>2,503</a:t>
            </a:r>
            <a:r>
              <a:rPr lang="ko-KR" altLang="en-US" sz="1600" b="1" dirty="0">
                <a:solidFill>
                  <a:srgbClr val="003777"/>
                </a:solidFill>
              </a:rPr>
              <a:t>억원으로 </a:t>
            </a:r>
            <a:r>
              <a:rPr lang="ko-KR" altLang="en-US" sz="1600" dirty="0"/>
              <a:t>시장 기대치에 부합했을 전망이다</a:t>
            </a:r>
            <a:r>
              <a:rPr lang="en-US" altLang="ko-KR" sz="1600" dirty="0"/>
              <a:t>. </a:t>
            </a:r>
            <a:r>
              <a:rPr lang="ko-KR" altLang="en-US" sz="1600" b="1" dirty="0">
                <a:solidFill>
                  <a:srgbClr val="003777"/>
                </a:solidFill>
              </a:rPr>
              <a:t>메르스 효과로 인한 중국 노선 부진</a:t>
            </a:r>
            <a:r>
              <a:rPr lang="ko-KR" altLang="en-US" sz="1600" dirty="0"/>
              <a:t>이 성수기 내내 이어졌지만 </a:t>
            </a:r>
            <a:r>
              <a:rPr lang="ko-KR" altLang="en-US" sz="1600" b="1" dirty="0">
                <a:solidFill>
                  <a:srgbClr val="003777"/>
                </a:solidFill>
              </a:rPr>
              <a:t>원화 가치 하락에 따른 </a:t>
            </a:r>
            <a:r>
              <a:rPr lang="ko-KR" altLang="en-US" sz="1600" b="1" dirty="0" err="1">
                <a:solidFill>
                  <a:srgbClr val="003777"/>
                </a:solidFill>
              </a:rPr>
              <a:t>외화환산</a:t>
            </a:r>
            <a:r>
              <a:rPr lang="ko-KR" altLang="en-US" sz="1600" b="1" dirty="0">
                <a:solidFill>
                  <a:srgbClr val="003777"/>
                </a:solidFill>
              </a:rPr>
              <a:t> 손실로 순적자</a:t>
            </a:r>
            <a:r>
              <a:rPr lang="ko-KR" altLang="en-US" sz="1600" dirty="0"/>
              <a:t>를 기록할 것으로 보인다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실험 내용</a:t>
            </a:r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DF171B-9F70-5689-0E84-77FDA068FAF6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DF4599E7-B278-D846-BD72-7312252C7265}"/>
              </a:ext>
            </a:extLst>
          </p:cNvPr>
          <p:cNvSpPr/>
          <p:nvPr/>
        </p:nvSpPr>
        <p:spPr>
          <a:xfrm>
            <a:off x="1574800" y="1382065"/>
            <a:ext cx="10353040" cy="1299980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3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2000" b="1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Golden Summary</a:t>
            </a:r>
          </a:p>
          <a:p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메르스 효과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로 인한 </a:t>
            </a:r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중국 노선 부진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이 성수기 내내 이어졌지만 </a:t>
            </a:r>
            <a:r>
              <a:rPr lang="en-US" altLang="ko-KR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3</a:t>
            </a:r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분기 대한항공은 </a:t>
            </a:r>
            <a:r>
              <a:rPr lang="en-US" altLang="ko-KR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2,503</a:t>
            </a:r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억원의 양호한 영업이익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을 기록했을 전망입니다</a:t>
            </a:r>
            <a:r>
              <a:rPr lang="en-US" altLang="ko-KR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다만 </a:t>
            </a:r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원화 가치 하락에 따른 </a:t>
            </a:r>
            <a:r>
              <a:rPr lang="ko-KR" altLang="en-US" sz="1600" b="1" err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외화환산</a:t>
            </a:r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손실로 순적자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는 불가피해 보입니다</a:t>
            </a:r>
            <a:r>
              <a:rPr lang="en-US" altLang="ko-KR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. 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최근 </a:t>
            </a:r>
            <a:r>
              <a:rPr lang="en-US" altLang="ko-Kore-KR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LCC</a:t>
            </a:r>
            <a:r>
              <a:rPr lang="ko-KR" altLang="en-US" sz="1600" err="1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와의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가격 경쟁이 심화되고 있는 것은 사실이지만 </a:t>
            </a:r>
            <a:r>
              <a:rPr lang="en-US" altLang="ko-Kore-KR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LCC</a:t>
            </a:r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와는 차별적인 최신 대형기 도입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으로 </a:t>
            </a:r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중국 노선 회복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과 </a:t>
            </a:r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일본 노선의 계속되는 강세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효과</a:t>
            </a:r>
            <a:r>
              <a:rPr lang="en-US" altLang="ko-KR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, 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그리고 </a:t>
            </a:r>
            <a:r>
              <a:rPr lang="ko-KR" altLang="en-US" sz="1600" b="1">
                <a:solidFill>
                  <a:srgbClr val="00377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환승 고객 유치</a:t>
            </a:r>
            <a:r>
              <a:rPr lang="ko-KR" altLang="en-US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가 기대됩니다</a:t>
            </a:r>
            <a:r>
              <a:rPr lang="en-US" altLang="ko-KR" sz="16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.</a:t>
            </a:r>
            <a:endParaRPr kumimoji="1" lang="en-US" altLang="ko-KR" sz="1600">
              <a:solidFill>
                <a:schemeClr val="tx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3694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/>
              <a:t>ROUGE score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E9BA4-0377-9D31-ED77-7758E1CA4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ore-KR" b="0" i="0">
                <a:solidFill>
                  <a:srgbClr val="212529"/>
                </a:solidFill>
                <a:effectLst/>
              </a:rPr>
              <a:t>Recall-Oriented Understudy for </a:t>
            </a:r>
            <a:r>
              <a:rPr lang="en-US" altLang="ko-Kore-KR" b="0" i="0" err="1">
                <a:solidFill>
                  <a:srgbClr val="212529"/>
                </a:solidFill>
                <a:effectLst/>
              </a:rPr>
              <a:t>Gisting</a:t>
            </a:r>
            <a:r>
              <a:rPr lang="en-US" altLang="ko-Kore-KR" b="0" i="0">
                <a:solidFill>
                  <a:srgbClr val="212529"/>
                </a:solidFill>
                <a:effectLst/>
              </a:rPr>
              <a:t> Evaluation</a:t>
            </a:r>
          </a:p>
          <a:p>
            <a:r>
              <a:rPr kumimoji="1" lang="ko-Kore-KR" altLang="en-US">
                <a:solidFill>
                  <a:srgbClr val="212529"/>
                </a:solidFill>
              </a:rPr>
              <a:t>텍스트 요약</a:t>
            </a:r>
            <a:r>
              <a:rPr kumimoji="1" lang="en-US" altLang="ko-Kore-KR">
                <a:solidFill>
                  <a:srgbClr val="212529"/>
                </a:solidFill>
              </a:rPr>
              <a:t>, </a:t>
            </a:r>
            <a:r>
              <a:rPr kumimoji="1" lang="ko-Kore-KR" altLang="en-US">
                <a:solidFill>
                  <a:srgbClr val="212529"/>
                </a:solidFill>
              </a:rPr>
              <a:t>기계 번역 등 자연어 생성 모델의 성능을 평가하기 위한 지표</a:t>
            </a:r>
            <a:endParaRPr kumimoji="1" lang="en-US" altLang="ko-Kore-KR">
              <a:solidFill>
                <a:srgbClr val="212529"/>
              </a:solidFill>
            </a:endParaRPr>
          </a:p>
          <a:p>
            <a:r>
              <a:rPr kumimoji="1" lang="ko-Kore-KR" altLang="en-US">
                <a:solidFill>
                  <a:srgbClr val="212529"/>
                </a:solidFill>
              </a:rPr>
              <a:t>모델이 생성한 요약과 사람이 만들어 놓은 참조본을 대조해 성능 점수 계산</a:t>
            </a:r>
            <a:endParaRPr kumimoji="1" lang="en-US" altLang="ko-Kore-KR">
              <a:solidFill>
                <a:srgbClr val="212529"/>
              </a:solidFill>
            </a:endParaRPr>
          </a:p>
          <a:p>
            <a:endParaRPr kumimoji="1" lang="en-US" altLang="ko-Kore-KR">
              <a:solidFill>
                <a:srgbClr val="212529"/>
              </a:solidFill>
            </a:endParaRPr>
          </a:p>
          <a:p>
            <a:endParaRPr kumimoji="1" lang="en-US" altLang="ko-Kore-KR">
              <a:solidFill>
                <a:srgbClr val="212529"/>
              </a:solidFill>
            </a:endParaRPr>
          </a:p>
          <a:p>
            <a:pPr marL="0" indent="0">
              <a:buNone/>
            </a:pPr>
            <a:endParaRPr kumimoji="1" lang="en-US" altLang="ko-Kore-KR">
              <a:solidFill>
                <a:srgbClr val="212529"/>
              </a:solidFill>
            </a:endParaRPr>
          </a:p>
          <a:p>
            <a:r>
              <a:rPr kumimoji="1" lang="en-US" altLang="ko-Kore-KR">
                <a:solidFill>
                  <a:srgbClr val="212529"/>
                </a:solidFill>
              </a:rPr>
              <a:t>Recall</a:t>
            </a:r>
            <a:r>
              <a:rPr kumimoji="1" lang="ko-Kore-KR" altLang="en-US">
                <a:solidFill>
                  <a:srgbClr val="212529"/>
                </a:solidFill>
              </a:rPr>
              <a:t>과 </a:t>
            </a:r>
            <a:r>
              <a:rPr kumimoji="1" lang="en-US" altLang="ko-Kore-KR">
                <a:solidFill>
                  <a:srgbClr val="212529"/>
                </a:solidFill>
              </a:rPr>
              <a:t>Precision</a:t>
            </a:r>
            <a:r>
              <a:rPr kumimoji="1" lang="ko-Kore-KR" altLang="en-US">
                <a:solidFill>
                  <a:srgbClr val="212529"/>
                </a:solidFill>
              </a:rPr>
              <a:t> 계산</a:t>
            </a:r>
            <a:endParaRPr kumimoji="1" lang="en-US" altLang="ko-Kore-KR">
              <a:solidFill>
                <a:srgbClr val="212529"/>
              </a:solidFill>
            </a:endParaRPr>
          </a:p>
          <a:p>
            <a:pPr lvl="1">
              <a:lnSpc>
                <a:spcPct val="120000"/>
              </a:lnSpc>
            </a:pPr>
            <a:r>
              <a:rPr kumimoji="1" lang="en-US" altLang="ko-Kore-KR">
                <a:solidFill>
                  <a:srgbClr val="212529"/>
                </a:solidFill>
              </a:rPr>
              <a:t>Recall: </a:t>
            </a:r>
            <a:r>
              <a:rPr lang="ko-KR" altLang="en-US" b="1" i="0">
                <a:solidFill>
                  <a:srgbClr val="404040"/>
                </a:solidFill>
                <a:effectLst/>
                <a:latin typeface="-apple-system"/>
              </a:rPr>
              <a:t>참조 요약본</a:t>
            </a:r>
            <a:r>
              <a:rPr lang="ko-KR" altLang="en-US" b="0" i="0">
                <a:solidFill>
                  <a:srgbClr val="404040"/>
                </a:solidFill>
                <a:effectLst/>
                <a:latin typeface="-apple-system"/>
              </a:rPr>
              <a:t>을 구성하는 단어 중 몇 개의 단어가 </a:t>
            </a:r>
            <a:r>
              <a:rPr lang="ko-KR" altLang="en-US" b="1" i="0">
                <a:solidFill>
                  <a:srgbClr val="404040"/>
                </a:solidFill>
                <a:effectLst/>
                <a:latin typeface="-apple-system"/>
              </a:rPr>
              <a:t>모델 요약본</a:t>
            </a:r>
            <a:r>
              <a:rPr lang="ko-KR" altLang="en-US" b="0" i="0">
                <a:solidFill>
                  <a:srgbClr val="404040"/>
                </a:solidFill>
                <a:effectLst/>
                <a:latin typeface="-apple-system"/>
              </a:rPr>
              <a:t>의 단어들과 겹치는지</a:t>
            </a:r>
            <a:endParaRPr lang="en-US" altLang="ko-KR" b="0" i="0">
              <a:solidFill>
                <a:srgbClr val="404040"/>
              </a:solidFill>
              <a:effectLst/>
              <a:latin typeface="-apple-system"/>
            </a:endParaRPr>
          </a:p>
          <a:p>
            <a:pPr lvl="1">
              <a:lnSpc>
                <a:spcPct val="120000"/>
              </a:lnSpc>
            </a:pPr>
            <a:r>
              <a:rPr lang="en-US" altLang="ko-KR" b="0" i="0">
                <a:solidFill>
                  <a:srgbClr val="404040"/>
                </a:solidFill>
                <a:effectLst/>
              </a:rPr>
              <a:t>Precision: </a:t>
            </a:r>
            <a:r>
              <a:rPr lang="ko-KR" altLang="en-US" b="0" i="0">
                <a:solidFill>
                  <a:srgbClr val="404040"/>
                </a:solidFill>
                <a:effectLst/>
              </a:rPr>
              <a:t>모델이 </a:t>
            </a:r>
            <a:r>
              <a:rPr lang="ko-KR" altLang="en-US" b="0" i="0">
                <a:solidFill>
                  <a:srgbClr val="404040"/>
                </a:solidFill>
                <a:effectLst/>
                <a:latin typeface="-apple-system"/>
              </a:rPr>
              <a:t>생성한 </a:t>
            </a:r>
            <a:r>
              <a:rPr lang="ko-KR" altLang="en-US" b="1" i="0">
                <a:solidFill>
                  <a:srgbClr val="404040"/>
                </a:solidFill>
                <a:effectLst/>
                <a:latin typeface="-apple-system"/>
              </a:rPr>
              <a:t>요약본</a:t>
            </a:r>
            <a:r>
              <a:rPr lang="ko-KR" altLang="en-US" b="0" i="0">
                <a:solidFill>
                  <a:srgbClr val="404040"/>
                </a:solidFill>
                <a:effectLst/>
                <a:latin typeface="-apple-system"/>
              </a:rPr>
              <a:t> 중 </a:t>
            </a:r>
            <a:r>
              <a:rPr lang="ko-KR" altLang="en-US" b="1" i="0">
                <a:solidFill>
                  <a:srgbClr val="404040"/>
                </a:solidFill>
                <a:effectLst/>
                <a:latin typeface="-apple-system"/>
              </a:rPr>
              <a:t>참조 요약본</a:t>
            </a:r>
            <a:r>
              <a:rPr lang="ko-KR" altLang="en-US" b="0" i="0">
                <a:solidFill>
                  <a:srgbClr val="404040"/>
                </a:solidFill>
                <a:effectLst/>
                <a:latin typeface="-apple-system"/>
              </a:rPr>
              <a:t>과 겹치는 단어들이 얼마나 많이 존재하는지</a:t>
            </a:r>
            <a:endParaRPr kumimoji="1" lang="en-US" altLang="ko-KR" b="0" i="0">
              <a:solidFill>
                <a:srgbClr val="404040"/>
              </a:solidFill>
              <a:effectLst/>
              <a:latin typeface="-apple-system"/>
            </a:endParaRPr>
          </a:p>
          <a:p>
            <a:pPr>
              <a:lnSpc>
                <a:spcPct val="100000"/>
              </a:lnSpc>
            </a:pPr>
            <a:r>
              <a:rPr kumimoji="1" lang="ko-Kore-KR" altLang="en-US">
                <a:solidFill>
                  <a:srgbClr val="212529"/>
                </a:solidFill>
              </a:rPr>
              <a:t>정확한 성능 평가를 위해 </a:t>
            </a:r>
            <a:r>
              <a:rPr kumimoji="1" lang="en-US" altLang="ko-Kore-KR">
                <a:solidFill>
                  <a:srgbClr val="212529"/>
                </a:solidFill>
              </a:rPr>
              <a:t>Recall</a:t>
            </a:r>
            <a:r>
              <a:rPr kumimoji="1" lang="ko-Kore-KR" altLang="en-US">
                <a:solidFill>
                  <a:srgbClr val="212529"/>
                </a:solidFill>
              </a:rPr>
              <a:t>과 </a:t>
            </a:r>
            <a:r>
              <a:rPr kumimoji="1" lang="en-US" altLang="ko-Kore-KR">
                <a:solidFill>
                  <a:srgbClr val="212529"/>
                </a:solidFill>
              </a:rPr>
              <a:t>Precision </a:t>
            </a:r>
            <a:r>
              <a:rPr kumimoji="1" lang="ko-Kore-KR" altLang="en-US">
                <a:solidFill>
                  <a:srgbClr val="212529"/>
                </a:solidFill>
              </a:rPr>
              <a:t>계산 후</a:t>
            </a:r>
            <a:r>
              <a:rPr kumimoji="1" lang="en-US" altLang="ko-Kore-KR">
                <a:solidFill>
                  <a:srgbClr val="212529"/>
                </a:solidFill>
              </a:rPr>
              <a:t>, F1 score </a:t>
            </a:r>
            <a:r>
              <a:rPr kumimoji="1" lang="ko-Kore-KR" altLang="en-US">
                <a:solidFill>
                  <a:srgbClr val="212529"/>
                </a:solidFill>
              </a:rPr>
              <a:t>사용</a:t>
            </a:r>
            <a:endParaRPr kumimoji="1" lang="en-US" altLang="ko-Kore-KR">
              <a:solidFill>
                <a:srgbClr val="212529"/>
              </a:solidFill>
            </a:endParaRPr>
          </a:p>
          <a:p>
            <a:pPr>
              <a:lnSpc>
                <a:spcPct val="100000"/>
              </a:lnSpc>
            </a:pPr>
            <a:r>
              <a:rPr kumimoji="1" lang="en-US" altLang="ko-Kore-KR">
                <a:solidFill>
                  <a:srgbClr val="212529"/>
                </a:solidFill>
              </a:rPr>
              <a:t>ROUGE-N, ROUGE-S, ROUGE-L </a:t>
            </a:r>
            <a:r>
              <a:rPr kumimoji="1" lang="ko-Kore-KR" altLang="en-US">
                <a:solidFill>
                  <a:srgbClr val="212529"/>
                </a:solidFill>
              </a:rPr>
              <a:t>다양한 지표 존재</a:t>
            </a:r>
            <a:endParaRPr kumimoji="1" lang="en-US" altLang="ko-Kore-KR">
              <a:solidFill>
                <a:srgbClr val="21252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DF171B-9F70-5689-0E84-77FDA068FAF6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AB60119F-A1B4-9B89-D937-1CD1C6575652}"/>
              </a:ext>
            </a:extLst>
          </p:cNvPr>
          <p:cNvGraphicFramePr>
            <a:graphicFrameLocks noGrp="1"/>
          </p:cNvGraphicFramePr>
          <p:nvPr/>
        </p:nvGraphicFramePr>
        <p:xfrm>
          <a:off x="3316218" y="2822923"/>
          <a:ext cx="6531066" cy="7802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39524">
                  <a:extLst>
                    <a:ext uri="{9D8B030D-6E8A-4147-A177-3AD203B41FA5}">
                      <a16:colId xmlns:a16="http://schemas.microsoft.com/office/drawing/2014/main" val="2539088394"/>
                    </a:ext>
                  </a:extLst>
                </a:gridCol>
                <a:gridCol w="3091542">
                  <a:extLst>
                    <a:ext uri="{9D8B030D-6E8A-4147-A177-3AD203B41FA5}">
                      <a16:colId xmlns:a16="http://schemas.microsoft.com/office/drawing/2014/main" val="2846628439"/>
                    </a:ext>
                  </a:extLst>
                </a:gridCol>
              </a:tblGrid>
              <a:tr h="240138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모델이 생성한 요약본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참조 요약본</a:t>
                      </a:r>
                      <a:r>
                        <a:rPr lang="en-US" altLang="ko-Kore-KR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(</a:t>
                      </a:r>
                      <a:r>
                        <a:rPr lang="ko-Kore-KR" altLang="en-US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정답 데이터</a:t>
                      </a:r>
                      <a:r>
                        <a:rPr lang="en-US" altLang="ko-Kore-KR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)</a:t>
                      </a:r>
                      <a:endParaRPr lang="ko-Kore-KR" altLang="en-US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938741"/>
                  </a:ext>
                </a:extLst>
              </a:tr>
              <a:tr h="41449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>
                          <a:highlight>
                            <a:srgbClr val="FFFF00"/>
                          </a:highlight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The cat was </a:t>
                      </a:r>
                      <a:r>
                        <a:rPr lang="en-US" altLang="ko-Kore-KR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found </a:t>
                      </a:r>
                      <a:r>
                        <a:rPr lang="en-US" altLang="ko-Kore-KR">
                          <a:highlight>
                            <a:srgbClr val="FFFF00"/>
                          </a:highlight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under the bed</a:t>
                      </a:r>
                      <a:endParaRPr lang="ko-Kore-KR" altLang="en-US">
                        <a:highlight>
                          <a:srgbClr val="FFFF00"/>
                        </a:highlight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The cat was under the bed</a:t>
                      </a:r>
                      <a:endParaRPr lang="ko-Kore-KR" altLang="en-US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662052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3938242-9712-F2A7-80C4-B1BCFB423E4E}"/>
              </a:ext>
            </a:extLst>
          </p:cNvPr>
          <p:cNvSpPr txBox="1"/>
          <p:nvPr/>
        </p:nvSpPr>
        <p:spPr>
          <a:xfrm>
            <a:off x="5666276" y="3624954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>
                <a:latin typeface="BM HANNA Air OTF" panose="020B0600000101010101" pitchFamily="34" charset="-127"/>
                <a:ea typeface="BM HANNA Air OTF" panose="020B0600000101010101" pitchFamily="34" charset="-127"/>
              </a:rPr>
              <a:t>겹치는 단어 수 </a:t>
            </a:r>
            <a:r>
              <a:rPr kumimoji="1" lang="en-US" altLang="ko-Kore-KR">
                <a:latin typeface="BM HANNA Air OTF" panose="020B0600000101010101" pitchFamily="34" charset="-127"/>
                <a:ea typeface="BM HANNA Air OTF" panose="020B0600000101010101" pitchFamily="34" charset="-127"/>
              </a:rPr>
              <a:t>= </a:t>
            </a:r>
            <a:r>
              <a:rPr kumimoji="1" lang="en-US" altLang="ko-KR">
                <a:latin typeface="BM HANNA Air OTF" panose="020B0600000101010101" pitchFamily="34" charset="-127"/>
                <a:ea typeface="BM HANNA Air OTF" panose="020B0600000101010101" pitchFamily="34" charset="-127"/>
              </a:rPr>
              <a:t>6</a:t>
            </a:r>
            <a:endParaRPr kumimoji="1" lang="ko-Kore-KR" altLang="en-US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6743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/>
              <a:t>ROUGE score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E9BA4-0377-9D31-ED77-7758E1CA4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>
                <a:solidFill>
                  <a:srgbClr val="212529"/>
                </a:solidFill>
              </a:rPr>
              <a:t>ROUGE-N </a:t>
            </a:r>
            <a:r>
              <a:rPr kumimoji="1" lang="en-US" altLang="ko-KR">
                <a:solidFill>
                  <a:srgbClr val="212529"/>
                </a:solidFill>
              </a:rPr>
              <a:t>: </a:t>
            </a:r>
            <a:r>
              <a:rPr kumimoji="1" lang="ko-KR" altLang="en-US">
                <a:solidFill>
                  <a:srgbClr val="212529"/>
                </a:solidFill>
              </a:rPr>
              <a:t>문장 간 중복되는 </a:t>
            </a:r>
            <a:r>
              <a:rPr kumimoji="1" lang="en-US" altLang="ko-KR">
                <a:solidFill>
                  <a:srgbClr val="212529"/>
                </a:solidFill>
              </a:rPr>
              <a:t>n-gram </a:t>
            </a:r>
            <a:r>
              <a:rPr kumimoji="1" lang="ko-KR" altLang="en-US">
                <a:solidFill>
                  <a:srgbClr val="212529"/>
                </a:solidFill>
              </a:rPr>
              <a:t>수 비교하는 지표</a:t>
            </a:r>
            <a:endParaRPr kumimoji="1" lang="en-US" altLang="ko-Kore-KR">
              <a:solidFill>
                <a:srgbClr val="212529"/>
              </a:solidFill>
            </a:endParaRPr>
          </a:p>
          <a:p>
            <a:pPr lvl="1"/>
            <a:r>
              <a:rPr kumimoji="1" lang="en-US" altLang="ko-Kore-KR">
                <a:solidFill>
                  <a:srgbClr val="212529"/>
                </a:solidFill>
              </a:rPr>
              <a:t>ROUGE-1 : </a:t>
            </a:r>
            <a:r>
              <a:rPr kumimoji="1" lang="ko-Kore-KR" altLang="en-US">
                <a:solidFill>
                  <a:srgbClr val="212529"/>
                </a:solidFill>
              </a:rPr>
              <a:t>모델 요약본과 참조 요약본 간 겹치는 </a:t>
            </a:r>
            <a:r>
              <a:rPr kumimoji="1" lang="en-US" altLang="ko-Kore-KR" u="sng">
                <a:solidFill>
                  <a:srgbClr val="212529"/>
                </a:solidFill>
              </a:rPr>
              <a:t>unigram</a:t>
            </a:r>
            <a:r>
              <a:rPr kumimoji="1" lang="ko-Kore-KR" altLang="en-US">
                <a:solidFill>
                  <a:srgbClr val="212529"/>
                </a:solidFill>
              </a:rPr>
              <a:t>의 수</a:t>
            </a:r>
            <a:endParaRPr kumimoji="1" lang="en-US" altLang="ko-Kore-KR">
              <a:solidFill>
                <a:srgbClr val="212529"/>
              </a:solidFill>
            </a:endParaRPr>
          </a:p>
          <a:p>
            <a:pPr lvl="1"/>
            <a:r>
              <a:rPr kumimoji="1" lang="en-US" altLang="ko-Kore-KR">
                <a:solidFill>
                  <a:srgbClr val="212529"/>
                </a:solidFill>
              </a:rPr>
              <a:t>ROUGE-2 : </a:t>
            </a:r>
            <a:r>
              <a:rPr kumimoji="1" lang="ko-Kore-KR" altLang="en-US">
                <a:solidFill>
                  <a:srgbClr val="212529"/>
                </a:solidFill>
              </a:rPr>
              <a:t>모델 요약본과 참조 요약본 간 겹치는 </a:t>
            </a:r>
            <a:r>
              <a:rPr kumimoji="1" lang="en-US" altLang="ko-Kore-KR" u="sng">
                <a:solidFill>
                  <a:srgbClr val="212529"/>
                </a:solidFill>
              </a:rPr>
              <a:t>bigram</a:t>
            </a:r>
            <a:r>
              <a:rPr kumimoji="1" lang="ko-Kore-KR" altLang="en-US">
                <a:solidFill>
                  <a:srgbClr val="212529"/>
                </a:solidFill>
              </a:rPr>
              <a:t>의 수</a:t>
            </a:r>
            <a:endParaRPr kumimoji="1" lang="en-US" altLang="ko-Kore-KR">
              <a:solidFill>
                <a:srgbClr val="212529"/>
              </a:solidFill>
            </a:endParaRPr>
          </a:p>
          <a:p>
            <a:pPr marL="457200" lvl="1" indent="0">
              <a:buNone/>
            </a:pPr>
            <a:endParaRPr kumimoji="1" lang="en-US" altLang="ko-Kore-KR">
              <a:solidFill>
                <a:srgbClr val="212529"/>
              </a:solidFill>
            </a:endParaRPr>
          </a:p>
          <a:p>
            <a:r>
              <a:rPr kumimoji="1" lang="en-US" altLang="ko-Kore-KR">
                <a:solidFill>
                  <a:srgbClr val="212529"/>
                </a:solidFill>
              </a:rPr>
              <a:t>ROUGE-L : LCS(Longest Common Sequence)</a:t>
            </a:r>
            <a:r>
              <a:rPr kumimoji="1" lang="ko-Kore-KR" altLang="en-US">
                <a:solidFill>
                  <a:srgbClr val="212529"/>
                </a:solidFill>
              </a:rPr>
              <a:t>기법을 이용해 최장 길이로 매칭되는 문자열 측정</a:t>
            </a:r>
            <a:endParaRPr kumimoji="1" lang="en-US" altLang="ko-Kore-KR">
              <a:solidFill>
                <a:srgbClr val="212529"/>
              </a:solidFill>
            </a:endParaRPr>
          </a:p>
          <a:p>
            <a:pPr lvl="1"/>
            <a:r>
              <a:rPr kumimoji="1" lang="en-US" altLang="ko-Kore-KR">
                <a:solidFill>
                  <a:srgbClr val="212529"/>
                </a:solidFill>
              </a:rPr>
              <a:t>N-gram</a:t>
            </a:r>
            <a:r>
              <a:rPr kumimoji="1" lang="ko-Kore-KR" altLang="en-US">
                <a:solidFill>
                  <a:srgbClr val="212529"/>
                </a:solidFill>
              </a:rPr>
              <a:t>과 달리 순서나 위치 관계를 고려한 알고리즘</a:t>
            </a:r>
            <a:endParaRPr kumimoji="1" lang="en-US" altLang="ko-Kore-KR">
              <a:solidFill>
                <a:srgbClr val="212529"/>
              </a:solidFill>
            </a:endParaRPr>
          </a:p>
          <a:p>
            <a:pPr lvl="1"/>
            <a:r>
              <a:rPr kumimoji="1" lang="en-US" altLang="ko-Kore-KR">
                <a:solidFill>
                  <a:srgbClr val="212529"/>
                </a:solidFill>
              </a:rPr>
              <a:t>ROUGE-2</a:t>
            </a:r>
            <a:r>
              <a:rPr kumimoji="1" lang="ko-Kore-KR" altLang="en-US">
                <a:solidFill>
                  <a:srgbClr val="212529"/>
                </a:solidFill>
              </a:rPr>
              <a:t>와 같이 연속적인 매칭을 요구하지 않고 문자열 내에서 발생하는 매칭 측정으로 보다 유연한 성능 비교 가능</a:t>
            </a:r>
            <a:endParaRPr kumimoji="1" lang="en-US" altLang="ko-Kore-KR">
              <a:solidFill>
                <a:srgbClr val="212529"/>
              </a:solidFill>
            </a:endParaRPr>
          </a:p>
          <a:p>
            <a:pPr lvl="1"/>
            <a:r>
              <a:rPr kumimoji="1" lang="en-US" altLang="ko-Kore-KR">
                <a:solidFill>
                  <a:srgbClr val="212529"/>
                </a:solidFill>
              </a:rPr>
              <a:t>Recall : LCS </a:t>
            </a:r>
            <a:r>
              <a:rPr kumimoji="1" lang="ko-Kore-KR" altLang="en-US">
                <a:solidFill>
                  <a:srgbClr val="212529"/>
                </a:solidFill>
              </a:rPr>
              <a:t>길이 </a:t>
            </a:r>
            <a:r>
              <a:rPr kumimoji="1" lang="en-US" altLang="ko-Kore-KR">
                <a:solidFill>
                  <a:srgbClr val="212529"/>
                </a:solidFill>
              </a:rPr>
              <a:t>/ </a:t>
            </a:r>
            <a:r>
              <a:rPr kumimoji="1" lang="ko-Kore-KR" altLang="en-US">
                <a:solidFill>
                  <a:srgbClr val="212529"/>
                </a:solidFill>
              </a:rPr>
              <a:t>참조 요약본 </a:t>
            </a:r>
            <a:r>
              <a:rPr kumimoji="1" lang="en-US" altLang="ko-Kore-KR">
                <a:solidFill>
                  <a:srgbClr val="212529"/>
                </a:solidFill>
              </a:rPr>
              <a:t>N-gram</a:t>
            </a:r>
            <a:r>
              <a:rPr kumimoji="1" lang="ko-Kore-KR" altLang="en-US">
                <a:solidFill>
                  <a:srgbClr val="212529"/>
                </a:solidFill>
              </a:rPr>
              <a:t>의 수</a:t>
            </a:r>
            <a:endParaRPr kumimoji="1" lang="en-US" altLang="ko-Kore-KR">
              <a:solidFill>
                <a:srgbClr val="212529"/>
              </a:solidFill>
            </a:endParaRPr>
          </a:p>
          <a:p>
            <a:pPr lvl="1"/>
            <a:r>
              <a:rPr kumimoji="1" lang="en-US" altLang="ko-Kore-KR">
                <a:solidFill>
                  <a:srgbClr val="212529"/>
                </a:solidFill>
              </a:rPr>
              <a:t>Precision : LCS</a:t>
            </a:r>
            <a:r>
              <a:rPr kumimoji="1" lang="ko-Kore-KR" altLang="en-US">
                <a:solidFill>
                  <a:srgbClr val="212529"/>
                </a:solidFill>
              </a:rPr>
              <a:t> 길이 </a:t>
            </a:r>
            <a:r>
              <a:rPr kumimoji="1" lang="en-US" altLang="ko-Kore-KR">
                <a:solidFill>
                  <a:srgbClr val="212529"/>
                </a:solidFill>
              </a:rPr>
              <a:t>/ </a:t>
            </a:r>
            <a:r>
              <a:rPr kumimoji="1" lang="ko-Kore-KR" altLang="en-US">
                <a:solidFill>
                  <a:srgbClr val="212529"/>
                </a:solidFill>
              </a:rPr>
              <a:t>모델 요약본 </a:t>
            </a:r>
            <a:r>
              <a:rPr kumimoji="1" lang="en-US" altLang="ko-Kore-KR">
                <a:solidFill>
                  <a:srgbClr val="212529"/>
                </a:solidFill>
              </a:rPr>
              <a:t>N-gram</a:t>
            </a:r>
            <a:r>
              <a:rPr kumimoji="1" lang="ko-Kore-KR" altLang="en-US">
                <a:solidFill>
                  <a:srgbClr val="212529"/>
                </a:solidFill>
              </a:rPr>
              <a:t>의 수</a:t>
            </a:r>
            <a:endParaRPr kumimoji="1" lang="en-US" altLang="ko-Kore-KR">
              <a:solidFill>
                <a:srgbClr val="212529"/>
              </a:solidFill>
            </a:endParaRPr>
          </a:p>
          <a:p>
            <a:pPr marL="457200" lvl="1" indent="0">
              <a:buNone/>
            </a:pPr>
            <a:endParaRPr kumimoji="1" lang="en-US" altLang="ko-Kore-KR">
              <a:solidFill>
                <a:srgbClr val="212529"/>
              </a:solidFill>
            </a:endParaRPr>
          </a:p>
          <a:p>
            <a:r>
              <a:rPr kumimoji="1" lang="en-US" altLang="ko-Kore-KR">
                <a:solidFill>
                  <a:srgbClr val="212529"/>
                </a:solidFill>
              </a:rPr>
              <a:t>ROUGE-S : </a:t>
            </a:r>
            <a:r>
              <a:rPr kumimoji="1" lang="ko-KR" altLang="en-US">
                <a:solidFill>
                  <a:srgbClr val="212529"/>
                </a:solidFill>
              </a:rPr>
              <a:t>특정 </a:t>
            </a:r>
            <a:r>
              <a:rPr kumimoji="1" lang="en-US" altLang="ko-Kore-KR">
                <a:solidFill>
                  <a:srgbClr val="212529"/>
                </a:solidFill>
              </a:rPr>
              <a:t>Window size</a:t>
            </a:r>
            <a:r>
              <a:rPr kumimoji="1" lang="ko-KR" altLang="en-US">
                <a:solidFill>
                  <a:srgbClr val="212529"/>
                </a:solidFill>
              </a:rPr>
              <a:t>가 주어졌을 때</a:t>
            </a:r>
            <a:r>
              <a:rPr kumimoji="1" lang="en-US" altLang="ko-KR">
                <a:solidFill>
                  <a:srgbClr val="212529"/>
                </a:solidFill>
              </a:rPr>
              <a:t>, </a:t>
            </a:r>
            <a:r>
              <a:rPr kumimoji="1" lang="en-US" altLang="ko-Kore-KR">
                <a:solidFill>
                  <a:srgbClr val="212529"/>
                </a:solidFill>
              </a:rPr>
              <a:t>Window size </a:t>
            </a:r>
            <a:r>
              <a:rPr kumimoji="1" lang="ko-KR" altLang="en-US">
                <a:solidFill>
                  <a:srgbClr val="212529"/>
                </a:solidFill>
              </a:rPr>
              <a:t>내에 위치하는 단어쌍들을 묶어 해당 단어쌍들이 얼마나 중복되게 나타나는 지 측정</a:t>
            </a:r>
            <a:endParaRPr kumimoji="1" lang="en-US" altLang="ko-Kore-KR">
              <a:solidFill>
                <a:srgbClr val="212529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B873BB-8372-C4F2-BF85-0573823D63C8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2166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/>
              <a:t>모델 성능 비교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308E561-26FC-6BAC-4EC1-B03581994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평가 지표 확인 결과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KoBART</a:t>
            </a:r>
            <a:r>
              <a:rPr lang="ko-KR" altLang="en-US" dirty="0"/>
              <a:t> </a:t>
            </a:r>
            <a:r>
              <a:rPr lang="en-US" altLang="ko-KR" dirty="0"/>
              <a:t>fine-tuning</a:t>
            </a:r>
            <a:r>
              <a:rPr lang="ko-KR" altLang="en-US" dirty="0"/>
              <a:t> 모델이 가장 성능이 높은 것으로 나타남</a:t>
            </a:r>
            <a:endParaRPr lang="en-US" altLang="ko-KR" dirty="0"/>
          </a:p>
          <a:p>
            <a:r>
              <a:rPr lang="en-US" altLang="ko-KR" dirty="0"/>
              <a:t>KoT5</a:t>
            </a:r>
            <a:r>
              <a:rPr lang="ko-KR" altLang="en-US" dirty="0"/>
              <a:t> 모델은 </a:t>
            </a:r>
            <a:r>
              <a:rPr lang="en-US" altLang="ko-KR" dirty="0"/>
              <a:t>epoch 2</a:t>
            </a:r>
            <a:r>
              <a:rPr lang="ko-KR" altLang="en-US" dirty="0"/>
              <a:t>로 작게 </a:t>
            </a:r>
            <a:r>
              <a:rPr lang="en-US" altLang="ko-KR" dirty="0"/>
              <a:t>fine-tuning</a:t>
            </a:r>
            <a:r>
              <a:rPr lang="ko-KR" altLang="en-US" dirty="0"/>
              <a:t> 했음에도 </a:t>
            </a:r>
            <a:r>
              <a:rPr lang="en-US" altLang="ko-KR" dirty="0"/>
              <a:t>epoch 50</a:t>
            </a:r>
            <a:r>
              <a:rPr lang="ko-KR" altLang="en-US" dirty="0"/>
              <a:t>의 </a:t>
            </a:r>
            <a:r>
              <a:rPr lang="en-US" altLang="ko-KR" dirty="0"/>
              <a:t>feature-based </a:t>
            </a:r>
            <a:r>
              <a:rPr lang="en-US" altLang="ko-KR" dirty="0" err="1"/>
              <a:t>KoBART</a:t>
            </a:r>
            <a:r>
              <a:rPr lang="ko-KR" altLang="en-US" dirty="0"/>
              <a:t>와 유사   </a:t>
            </a:r>
            <a:endParaRPr lang="en-US" altLang="ko-KR" dirty="0"/>
          </a:p>
          <a:p>
            <a:endParaRPr lang="ko-Kore-KR" altLang="en-US" dirty="0"/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CDD58A95-5A5E-D963-09D9-9E6D4AE656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160966"/>
              </p:ext>
            </p:extLst>
          </p:nvPr>
        </p:nvGraphicFramePr>
        <p:xfrm>
          <a:off x="1574800" y="2749380"/>
          <a:ext cx="10451438" cy="26393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73400">
                  <a:extLst>
                    <a:ext uri="{9D8B030D-6E8A-4147-A177-3AD203B41FA5}">
                      <a16:colId xmlns:a16="http://schemas.microsoft.com/office/drawing/2014/main" val="2294768805"/>
                    </a:ext>
                  </a:extLst>
                </a:gridCol>
                <a:gridCol w="1229673">
                  <a:extLst>
                    <a:ext uri="{9D8B030D-6E8A-4147-A177-3AD203B41FA5}">
                      <a16:colId xmlns:a16="http://schemas.microsoft.com/office/drawing/2014/main" val="3306811126"/>
                    </a:ext>
                  </a:extLst>
                </a:gridCol>
                <a:gridCol w="1229673">
                  <a:extLst>
                    <a:ext uri="{9D8B030D-6E8A-4147-A177-3AD203B41FA5}">
                      <a16:colId xmlns:a16="http://schemas.microsoft.com/office/drawing/2014/main" val="1254178307"/>
                    </a:ext>
                  </a:extLst>
                </a:gridCol>
                <a:gridCol w="1229673">
                  <a:extLst>
                    <a:ext uri="{9D8B030D-6E8A-4147-A177-3AD203B41FA5}">
                      <a16:colId xmlns:a16="http://schemas.microsoft.com/office/drawing/2014/main" val="2020551114"/>
                    </a:ext>
                  </a:extLst>
                </a:gridCol>
                <a:gridCol w="1229673">
                  <a:extLst>
                    <a:ext uri="{9D8B030D-6E8A-4147-A177-3AD203B41FA5}">
                      <a16:colId xmlns:a16="http://schemas.microsoft.com/office/drawing/2014/main" val="4021401941"/>
                    </a:ext>
                  </a:extLst>
                </a:gridCol>
                <a:gridCol w="1229673">
                  <a:extLst>
                    <a:ext uri="{9D8B030D-6E8A-4147-A177-3AD203B41FA5}">
                      <a16:colId xmlns:a16="http://schemas.microsoft.com/office/drawing/2014/main" val="427594289"/>
                    </a:ext>
                  </a:extLst>
                </a:gridCol>
                <a:gridCol w="1229673">
                  <a:extLst>
                    <a:ext uri="{9D8B030D-6E8A-4147-A177-3AD203B41FA5}">
                      <a16:colId xmlns:a16="http://schemas.microsoft.com/office/drawing/2014/main" val="3296087113"/>
                    </a:ext>
                  </a:extLst>
                </a:gridCol>
              </a:tblGrid>
              <a:tr h="348007">
                <a:tc rowSpan="2">
                  <a:txBody>
                    <a:bodyPr/>
                    <a:lstStyle/>
                    <a:p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ore-KR" sz="1800" b="1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ROUGE – 1</a:t>
                      </a:r>
                      <a:endParaRPr lang="ko-Kore-KR" altLang="en-US" sz="1800" b="1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ore-KR" sz="1800" b="1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ROUGE - L</a:t>
                      </a:r>
                      <a:endParaRPr lang="ko-Kore-KR" altLang="en-US" sz="1800" b="1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4949528"/>
                  </a:ext>
                </a:extLst>
              </a:tr>
              <a:tr h="544498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Recall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Precision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F1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Recall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Precision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F1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5314136"/>
                  </a:ext>
                </a:extLst>
              </a:tr>
              <a:tr h="544498">
                <a:tc>
                  <a:txBody>
                    <a:bodyPr/>
                    <a:lstStyle/>
                    <a:p>
                      <a:r>
                        <a:rPr lang="en-US" altLang="ko-Kore-KR" sz="1800" b="1">
                          <a:solidFill>
                            <a:schemeClr val="accent1"/>
                          </a:solidFill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KoBART</a:t>
                      </a:r>
                      <a:r>
                        <a:rPr lang="en-US" altLang="ko-Kore-KR" sz="1600" b="1">
                          <a:solidFill>
                            <a:schemeClr val="accent1"/>
                          </a:solidFill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(finetuing</a:t>
                      </a:r>
                      <a:r>
                        <a:rPr lang="en-US" altLang="ko-KR" sz="1600" b="1">
                          <a:solidFill>
                            <a:schemeClr val="accent1"/>
                          </a:solidFill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, </a:t>
                      </a:r>
                      <a:r>
                        <a:rPr lang="en-US" altLang="ko-KR" sz="1400" b="1">
                          <a:solidFill>
                            <a:schemeClr val="accent1"/>
                          </a:solidFill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epochs 50</a:t>
                      </a:r>
                      <a:r>
                        <a:rPr lang="en-US" altLang="ko-Kore-KR" sz="1600" b="1">
                          <a:solidFill>
                            <a:schemeClr val="accent1"/>
                          </a:solidFill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)</a:t>
                      </a:r>
                      <a:endParaRPr lang="ko-Kore-KR" altLang="en-US" sz="1800" b="1">
                        <a:solidFill>
                          <a:schemeClr val="accent1"/>
                        </a:solidFill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1" i="0" kern="1200">
                          <a:solidFill>
                            <a:schemeClr val="accent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0.2961</a:t>
                      </a:r>
                      <a:endParaRPr lang="ko-Kore-KR" altLang="en-US" sz="1800" b="1">
                        <a:solidFill>
                          <a:schemeClr val="accent1"/>
                        </a:solidFill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0.2839</a:t>
                      </a:r>
                      <a:endParaRPr lang="ko-Kore-KR" altLang="en-US" sz="1800" b="0" i="0" kern="1200">
                        <a:solidFill>
                          <a:schemeClr val="tx1"/>
                        </a:solidFill>
                        <a:effectLst/>
                        <a:latin typeface="BM HANNA Air OTF" panose="020B0600000101010101" pitchFamily="34" charset="-127"/>
                        <a:ea typeface="BM HANNA Air 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1" i="0" kern="1200">
                          <a:solidFill>
                            <a:schemeClr val="accent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0.2802</a:t>
                      </a:r>
                      <a:endParaRPr lang="ko-Kore-KR" altLang="en-US" sz="1800" b="1">
                        <a:solidFill>
                          <a:schemeClr val="accent1"/>
                        </a:solidFill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1" i="0" kern="1200">
                          <a:solidFill>
                            <a:schemeClr val="accent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0.2741</a:t>
                      </a:r>
                      <a:endParaRPr lang="ko-Kore-KR" altLang="en-US" sz="1800" b="1" i="0" kern="1200">
                        <a:solidFill>
                          <a:schemeClr val="accent1"/>
                        </a:solidFill>
                        <a:effectLst/>
                        <a:latin typeface="BM HANNA Air OTF" panose="020B0600000101010101" pitchFamily="34" charset="-127"/>
                        <a:ea typeface="BM HANNA Air 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0.2633</a:t>
                      </a:r>
                      <a:endParaRPr lang="ko-Kore-KR" altLang="en-US" sz="1800" b="0">
                        <a:solidFill>
                          <a:schemeClr val="tx1"/>
                        </a:solidFill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0.2597</a:t>
                      </a:r>
                      <a:endParaRPr lang="ko-Kore-KR" altLang="en-US" sz="1800" b="0">
                        <a:solidFill>
                          <a:schemeClr val="tx1"/>
                        </a:solidFill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9840620"/>
                  </a:ext>
                </a:extLst>
              </a:tr>
              <a:tr h="544498">
                <a:tc>
                  <a:txBody>
                    <a:bodyPr/>
                    <a:lstStyle/>
                    <a:p>
                      <a:r>
                        <a:rPr lang="en-US" altLang="ko-Kore-KR" sz="1800" dirty="0" err="1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KoBART</a:t>
                      </a:r>
                      <a:endParaRPr lang="en-US" altLang="ko-Kore-KR" sz="1800" dirty="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  <a:p>
                      <a:r>
                        <a:rPr lang="en-US" altLang="ko-Kore-KR" sz="1800" dirty="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(</a:t>
                      </a:r>
                      <a:r>
                        <a:rPr lang="en-US" altLang="ko-Kore-KR" sz="1600" dirty="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feature-based, </a:t>
                      </a:r>
                      <a:r>
                        <a:rPr lang="en-US" altLang="ko-Kore-KR" sz="1400" dirty="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epochs 50</a:t>
                      </a:r>
                      <a:r>
                        <a:rPr lang="en-US" altLang="ko-Kore-KR" sz="1800" dirty="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)</a:t>
                      </a:r>
                      <a:endParaRPr lang="ko-Kore-KR" altLang="en-US" sz="1800" dirty="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0.2570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0.2861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0.2573</a:t>
                      </a:r>
                      <a:endParaRPr lang="ko-Kore-KR" altLang="en-US" sz="1800" b="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0.2398</a:t>
                      </a:r>
                      <a:endParaRPr lang="ko-Kore-KR" altLang="en-US" sz="1800" b="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0.2675</a:t>
                      </a:r>
                      <a:endParaRPr lang="ko-Kore-KR" altLang="en-US" sz="1800" b="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0.2403</a:t>
                      </a:r>
                      <a:endParaRPr lang="ko-Kore-KR" altLang="en-US" sz="1800" b="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9292300"/>
                  </a:ext>
                </a:extLst>
              </a:tr>
              <a:tr h="544498">
                <a:tc>
                  <a:txBody>
                    <a:bodyPr/>
                    <a:lstStyle/>
                    <a:p>
                      <a:r>
                        <a:rPr lang="en-US" altLang="ko-Kore-KR" sz="180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KoT5</a:t>
                      </a:r>
                      <a:r>
                        <a:rPr lang="en-US" altLang="ko-Kore-KR" sz="1600">
                          <a:latin typeface="BM HANNA Air OTF" panose="020B0600000101010101" pitchFamily="34" charset="-127"/>
                          <a:ea typeface="BM HANNA Air OTF" panose="020B0600000101010101" pitchFamily="34" charset="-127"/>
                        </a:rPr>
                        <a:t>(epochs 2)</a:t>
                      </a:r>
                      <a:endParaRPr lang="en-US" altLang="ko-Kore-KR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0.2873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1" i="0" kern="1200">
                          <a:solidFill>
                            <a:schemeClr val="accent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0.2873</a:t>
                      </a:r>
                      <a:endParaRPr lang="ko-Kore-KR" altLang="en-US" sz="1800" b="1" i="0" kern="1200">
                        <a:solidFill>
                          <a:schemeClr val="accent1"/>
                        </a:solidFill>
                        <a:effectLst/>
                        <a:latin typeface="BM HANNA Air OTF" panose="020B0600000101010101" pitchFamily="34" charset="-127"/>
                        <a:ea typeface="BM HANNA Air 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0.2769</a:t>
                      </a:r>
                      <a:endParaRPr lang="ko-Kore-KR" altLang="en-US" sz="1800"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tx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0.2629</a:t>
                      </a:r>
                      <a:endParaRPr lang="ko-Kore-KR" altLang="en-US" sz="1800" i="0" kern="1200">
                        <a:solidFill>
                          <a:schemeClr val="tx1"/>
                        </a:solidFill>
                        <a:effectLst/>
                        <a:latin typeface="BM HANNA Air OTF" panose="020B0600000101010101" pitchFamily="34" charset="-127"/>
                        <a:ea typeface="BM HANNA Air 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>
                          <a:solidFill>
                            <a:schemeClr val="accent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0.2785</a:t>
                      </a:r>
                      <a:endParaRPr lang="ko-Kore-KR" altLang="en-US" sz="1800">
                        <a:solidFill>
                          <a:schemeClr val="accent1"/>
                        </a:solidFill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 b="0" i="0" kern="1200" dirty="0">
                          <a:solidFill>
                            <a:schemeClr val="accent1"/>
                          </a:solidFill>
                          <a:effectLst/>
                          <a:latin typeface="BM HANNA Air OTF" panose="020B0600000101010101" pitchFamily="34" charset="-127"/>
                          <a:ea typeface="BM HANNA Air OTF" panose="020B0600000101010101" pitchFamily="34" charset="-127"/>
                          <a:cs typeface="+mn-cs"/>
                        </a:rPr>
                        <a:t>0.2683</a:t>
                      </a:r>
                      <a:endParaRPr lang="ko-Kore-KR" altLang="en-US" sz="1800" dirty="0">
                        <a:solidFill>
                          <a:schemeClr val="accent1"/>
                        </a:solidFill>
                        <a:latin typeface="BM HANNA Air OTF" panose="020B0600000101010101" pitchFamily="34" charset="-127"/>
                        <a:ea typeface="BM HANNA Air 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9100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6D71FD2-543B-CF69-61A7-F051106BFF46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060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5FAA7-B93A-F159-20FC-995BDAD5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연구 목적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0568EF-4E06-22E5-3A2B-C67B574A7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/>
          </a:p>
          <a:p>
            <a:pPr marL="0" indent="0">
              <a:buNone/>
            </a:pPr>
            <a:endParaRPr kumimoji="1" lang="en-US" altLang="ko-KR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F6BC381-1480-D6BF-A744-8E1B5F551925}"/>
              </a:ext>
            </a:extLst>
          </p:cNvPr>
          <p:cNvSpPr/>
          <p:nvPr/>
        </p:nvSpPr>
        <p:spPr>
          <a:xfrm>
            <a:off x="3000202" y="2146416"/>
            <a:ext cx="7502236" cy="1194955"/>
          </a:xfrm>
          <a:prstGeom prst="rect">
            <a:avLst/>
          </a:prstGeom>
          <a:noFill/>
          <a:ln w="38100">
            <a:solidFill>
              <a:srgbClr val="003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>
                <a:solidFill>
                  <a:sysClr val="windowText" lastClr="0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MZ</a:t>
            </a:r>
            <a:r>
              <a:rPr kumimoji="1" lang="ko-KR" altLang="en-US" sz="2400">
                <a:solidFill>
                  <a:sysClr val="windowText" lastClr="0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세대를 위한 종목분석 리포트 요약문 제공</a:t>
            </a:r>
            <a:endParaRPr kumimoji="1" lang="en-US" altLang="ko-KR" sz="2400">
              <a:solidFill>
                <a:sysClr val="windowText" lastClr="0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E5A9FAF-1319-F845-8224-4A3E58396E4C}"/>
              </a:ext>
            </a:extLst>
          </p:cNvPr>
          <p:cNvSpPr/>
          <p:nvPr/>
        </p:nvSpPr>
        <p:spPr>
          <a:xfrm>
            <a:off x="3000202" y="4016058"/>
            <a:ext cx="7502236" cy="1194955"/>
          </a:xfrm>
          <a:prstGeom prst="rect">
            <a:avLst/>
          </a:prstGeom>
          <a:noFill/>
          <a:ln w="38100">
            <a:solidFill>
              <a:srgbClr val="003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>
                <a:solidFill>
                  <a:sysClr val="windowText" lastClr="0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증권 리포트 요약문 제공을 위해 </a:t>
            </a:r>
            <a:br>
              <a:rPr kumimoji="1" lang="en-US" altLang="ko-KR" sz="2400">
                <a:solidFill>
                  <a:sysClr val="windowText" lastClr="0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r>
              <a:rPr kumimoji="1" lang="ko-KR" altLang="en-US" sz="2400">
                <a:solidFill>
                  <a:sysClr val="windowText" lastClr="0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금융 도메인에 특화된 </a:t>
            </a:r>
            <a:r>
              <a:rPr kumimoji="1" lang="en-US" altLang="ko-KR" sz="2400">
                <a:solidFill>
                  <a:sysClr val="windowText" lastClr="0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KB-ALBERT</a:t>
            </a:r>
            <a:r>
              <a:rPr kumimoji="1" lang="ko-KR" altLang="en-US" sz="2400" err="1">
                <a:solidFill>
                  <a:sysClr val="windowText" lastClr="0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를</a:t>
            </a:r>
            <a:r>
              <a:rPr kumimoji="1" lang="ko-KR" altLang="en-US" sz="2400">
                <a:solidFill>
                  <a:sysClr val="windowText" lastClr="0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활용한 모델링</a:t>
            </a:r>
            <a:endParaRPr kumimoji="1" lang="en-US" altLang="ko-KR" sz="2400">
              <a:solidFill>
                <a:sysClr val="windowText" lastClr="0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A80CEC-1AB3-61C6-681C-6999D1EF7015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00A4B0-9B06-FF64-AA4E-4D5B51D0E095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66772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/>
              <a:t>결론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308E561-26FC-6BAC-4EC1-B03581994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금융 도메인에 특화된 </a:t>
            </a:r>
            <a:r>
              <a:rPr lang="en-US" altLang="ko-KR"/>
              <a:t>KB-ALBERT</a:t>
            </a:r>
            <a:r>
              <a:rPr lang="ko-KR" altLang="en-US"/>
              <a:t> 모델을 사용하여 증권사 리포트를 요약하려는 것이 최초 아이디어였으나 </a:t>
            </a:r>
            <a:r>
              <a:rPr lang="ko-KR" altLang="en-US" err="1"/>
              <a:t>토크나이저</a:t>
            </a:r>
            <a:r>
              <a:rPr lang="ko-KR" altLang="en-US"/>
              <a:t> 문제로 사용하지 못하게 된 것에 대한 아쉬움</a:t>
            </a:r>
            <a:endParaRPr lang="en-US" altLang="ko-KR"/>
          </a:p>
          <a:p>
            <a:pPr lvl="1"/>
            <a:endParaRPr lang="en-US" altLang="ko-KR"/>
          </a:p>
          <a:p>
            <a:r>
              <a:rPr lang="en-US" altLang="ko-KR"/>
              <a:t>text summarization task</a:t>
            </a:r>
            <a:r>
              <a:rPr lang="ko-KR" altLang="en-US"/>
              <a:t>에 높은 성능을 보이는 </a:t>
            </a:r>
            <a:r>
              <a:rPr lang="en-US" altLang="ko-KR" err="1"/>
              <a:t>KoBART</a:t>
            </a:r>
            <a:r>
              <a:rPr lang="ko-KR" altLang="en-US"/>
              <a:t>와 </a:t>
            </a:r>
            <a:r>
              <a:rPr lang="en-US" altLang="ko-KR"/>
              <a:t>KoT5 </a:t>
            </a:r>
            <a:r>
              <a:rPr lang="ko-KR" altLang="en-US"/>
              <a:t>사전학습 모형을 활용해 금융 도메인 특화 미세조정 모델을 시도했다는 의의</a:t>
            </a:r>
            <a:endParaRPr lang="en-US" altLang="ko-KR"/>
          </a:p>
          <a:p>
            <a:pPr lvl="1"/>
            <a:r>
              <a:rPr lang="ko-KR" altLang="en-US"/>
              <a:t>단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-US" altLang="ko-KR"/>
              <a:t>KoT5 </a:t>
            </a:r>
            <a:r>
              <a:rPr lang="ko-KR" altLang="en-US"/>
              <a:t>모델은 </a:t>
            </a:r>
            <a:r>
              <a:rPr lang="en-US" altLang="ko-KR"/>
              <a:t>epoch </a:t>
            </a:r>
            <a:r>
              <a:rPr lang="ko-KR" altLang="en-US"/>
              <a:t>증가시켜 실험할 필요 </a:t>
            </a:r>
            <a:endParaRPr lang="en-US" altLang="ko-KR"/>
          </a:p>
          <a:p>
            <a:pPr lvl="1"/>
            <a:endParaRPr lang="en-US" altLang="ko-KR"/>
          </a:p>
          <a:p>
            <a:r>
              <a:rPr lang="ko-KR" altLang="en-US"/>
              <a:t>영어와 다른 한국어 특징을 반영할 수 있는 평가 지표인 </a:t>
            </a:r>
            <a:r>
              <a:rPr lang="en-US" altLang="ko-KR"/>
              <a:t>RDASS</a:t>
            </a:r>
            <a:r>
              <a:rPr lang="ko-KR" altLang="en-US"/>
              <a:t>로 성능을 비교하면 좀 더 합리적인 성능 비교가 가능했을 것으로 생각됨</a:t>
            </a:r>
            <a:endParaRPr lang="en-US" altLang="ko-KR"/>
          </a:p>
          <a:p>
            <a:pPr lvl="1"/>
            <a:endParaRPr lang="en-US" altLang="ko-KR"/>
          </a:p>
          <a:p>
            <a:endParaRPr lang="en-US" altLang="ko-KR"/>
          </a:p>
          <a:p>
            <a:pPr lvl="1"/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D2BE1B-7B1B-EC7C-9137-8127C707489E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66711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7C2B3-578B-3D2E-9347-F2B935BF9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/>
              <a:t>Reference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7C8BA5-3B6F-BA91-256D-33BB5E783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Lewis, M., Liu, Y., Goyal, N., </a:t>
            </a:r>
            <a:r>
              <a:rPr kumimoji="1" lang="en-US" altLang="ko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Ghazvininejad</a:t>
            </a:r>
            <a:r>
              <a:rPr kumimoji="1" lang="en-US" altLang="ko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, M., Mohamed, A., Levy, O., ... &amp; </a:t>
            </a:r>
            <a:r>
              <a:rPr kumimoji="1" lang="en-US" altLang="ko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Zettlemoyer</a:t>
            </a:r>
            <a:r>
              <a:rPr kumimoji="1" lang="en-US" altLang="ko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, L. (2019). Bart: Denoising sequence-to-sequence pre-training for natural language generation, translation, and comprehension. </a:t>
            </a:r>
            <a:r>
              <a:rPr kumimoji="1" lang="en-US" altLang="ko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arXiv</a:t>
            </a:r>
            <a:r>
              <a:rPr kumimoji="1" lang="en-US" altLang="ko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preprint arXiv:1910.13461.</a:t>
            </a:r>
            <a:r>
              <a:rPr kumimoji="1" lang="ko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endParaRPr kumimoji="1" lang="en-US" altLang="ko-KR" sz="160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Lan, Z., Chen, M., Goodman, S., 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Gimpel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, K., Sharma, P., &amp; 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Soricut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, R. (2019). Albert: A lite 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bert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for self-supervised learning of language representations. 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arXiv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preprint arXiv:1909.11942.</a:t>
            </a:r>
          </a:p>
          <a:p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Raffel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, C., 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Shazeer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, N., Roberts, A., Lee, K., Narang, S., 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Matena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, M., ... &amp; Liu, P. J. (2020). Exploring the limits of transfer learning with a unified text-to-text transformer. J. Mach. Learn. Res., 21(140), 1-67.</a:t>
            </a:r>
          </a:p>
          <a:p>
            <a:r>
              <a:rPr kumimoji="1" lang="en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Chin-Yew Lin. 2004. </a:t>
            </a:r>
            <a:r>
              <a:rPr kumimoji="1" lang="en" altLang="ko-Kore-KR" sz="1600">
                <a:latin typeface="NanumBarunGothic" panose="020B0603020101020101" pitchFamily="34" charset="-127"/>
                <a:ea typeface="NanumBarunGothic" panose="020B0603020101020101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ROUGE: A Package for Automatic Evaluation of Summaries</a:t>
            </a:r>
            <a:r>
              <a:rPr kumimoji="1" lang="en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. In Text Summarization Branches Out, pages 74–81, Barcelona, Spain. Association for Computational Linguistics.</a:t>
            </a:r>
          </a:p>
          <a:p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Lee, D., Shin, M., Whang, T., Cho, S., Ko, B., Lee, D., ... &amp; Jo, J. (2020). Reference and document aware semantic evaluation methods for Korean language summarization. 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arXiv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preprint arXiv:2005.03510.</a:t>
            </a:r>
          </a:p>
          <a:p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KoBART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-Summarization 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github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code 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  <a:hlinkClick r:id="rId3"/>
              </a:rPr>
              <a:t>https://github.com/seujung/KoBART-summarization</a:t>
            </a:r>
            <a:r>
              <a:rPr kumimoji="1" lang="ko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ore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endParaRPr kumimoji="1" lang="en-US" altLang="ko-Kore-KR" sz="160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KB-ALBERT 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github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code 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  <a:hlinkClick r:id="rId4"/>
              </a:rPr>
              <a:t>https://github.com/KB-AI-Research/KB-ALBERT</a:t>
            </a:r>
            <a:r>
              <a:rPr kumimoji="1" lang="ko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endParaRPr kumimoji="1" lang="en-US" altLang="ko-KR" sz="160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T5 </a:t>
            </a:r>
            <a:r>
              <a:rPr kumimoji="1" lang="en-US" altLang="ko-Kore-KR" sz="160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github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code</a:t>
            </a:r>
            <a:r>
              <a:rPr kumimoji="1" lang="ko-Kore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" altLang="ko-Kore-KR" sz="1600">
                <a:latin typeface="NanumBarunGothic" panose="020B0603020101020101" pitchFamily="34" charset="-127"/>
                <a:ea typeface="NanumBarunGothic" panose="020B0603020101020101" pitchFamily="34" charset="-127"/>
                <a:hlinkClick r:id="rId5"/>
              </a:rPr>
              <a:t>https://github.com/wisenut-research/KoT5</a:t>
            </a:r>
            <a:r>
              <a:rPr kumimoji="1" lang="ko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endParaRPr kumimoji="1" lang="en-US" altLang="ko-Kore-KR" sz="160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BART paper review</a:t>
            </a:r>
            <a:r>
              <a:rPr kumimoji="1" lang="ko-Kore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" altLang="ko-Kore-KR" sz="1600">
                <a:latin typeface="NanumBarunGothic" panose="020B0603020101020101" pitchFamily="34" charset="-127"/>
                <a:ea typeface="NanumBarunGothic" panose="020B0603020101020101" pitchFamily="34" charset="-127"/>
                <a:hlinkClick r:id="rId6"/>
              </a:rPr>
              <a:t>https://chloelab.tistory.com/34</a:t>
            </a:r>
            <a:endParaRPr kumimoji="1" lang="en" altLang="ko-Kore-KR" sz="160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en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BART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paper review</a:t>
            </a:r>
            <a:r>
              <a:rPr kumimoji="1" lang="ko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" altLang="ko-KR" sz="1600">
                <a:latin typeface="NanumBarunGothic" panose="020B0603020101020101" pitchFamily="34" charset="-127"/>
                <a:ea typeface="NanumBarunGothic" panose="020B0603020101020101" pitchFamily="34" charset="-127"/>
                <a:hlinkClick r:id="rId7"/>
              </a:rPr>
              <a:t>https://kubig-2021-2.tistory.com/m/50</a:t>
            </a:r>
            <a:r>
              <a:rPr kumimoji="1" lang="ko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endParaRPr kumimoji="1" lang="en" altLang="ko-Kore-KR" sz="160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ALBERT</a:t>
            </a:r>
            <a:r>
              <a:rPr kumimoji="1" lang="ko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-US" altLang="ko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paper review</a:t>
            </a:r>
            <a:r>
              <a:rPr kumimoji="1" lang="ko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" altLang="ko-KR" sz="1600">
                <a:latin typeface="NanumBarunGothic" panose="020B0603020101020101" pitchFamily="34" charset="-127"/>
                <a:ea typeface="NanumBarunGothic" panose="020B0603020101020101" pitchFamily="34" charset="-127"/>
                <a:hlinkClick r:id="rId8"/>
              </a:rPr>
              <a:t>https://jeonsworld.github.io/NLP/albert/</a:t>
            </a:r>
            <a:r>
              <a:rPr kumimoji="1" lang="ko-KR" altLang="en-US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endParaRPr kumimoji="1" lang="en-US" altLang="ko-KR" sz="160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T5 paper review 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  <a:hlinkClick r:id="rId9"/>
              </a:rPr>
              <a:t>https://velog.io/@mooncy0421/Paper-Review-T5-Exploring-the-Limits-of-Transfer-Learning-with-a-Unified-Text-to-Text-Transformer</a:t>
            </a:r>
            <a:r>
              <a:rPr kumimoji="1" lang="en-US" altLang="ko-Kore-KR" sz="160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5443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7C2B3-578B-3D2E-9347-F2B935BF9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 err="1"/>
              <a:t>Github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7C8BA5-3B6F-BA91-256D-33BB5E783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ore-KR" altLang="en-US" sz="3200" dirty="0"/>
              <a:t>본 프로젝트 관련 코드 및 증권 리포트 </a:t>
            </a:r>
            <a:r>
              <a:rPr kumimoji="1" lang="en-US" altLang="ko-Kore-KR" sz="3200" dirty="0"/>
              <a:t>csv</a:t>
            </a:r>
            <a:r>
              <a:rPr kumimoji="1" lang="ko-Kore-KR" altLang="en-US" sz="3200" dirty="0"/>
              <a:t>파일</a:t>
            </a:r>
            <a:r>
              <a:rPr kumimoji="1" lang="en-US" altLang="ko-Kore-KR" sz="3200" dirty="0"/>
              <a:t> </a:t>
            </a:r>
            <a:r>
              <a:rPr kumimoji="1" lang="en-US" altLang="ko-Kore-KR" sz="3200" dirty="0" err="1"/>
              <a:t>github</a:t>
            </a:r>
            <a:r>
              <a:rPr kumimoji="1" lang="en-US" altLang="ko-Kore-KR" sz="3200" dirty="0"/>
              <a:t> </a:t>
            </a:r>
            <a:r>
              <a:rPr kumimoji="1" lang="ko-Kore-KR" altLang="en-US" sz="3200" dirty="0"/>
              <a:t>업로드</a:t>
            </a:r>
            <a:endParaRPr kumimoji="1" lang="en-US" altLang="ko-Kore-KR" sz="3200" dirty="0"/>
          </a:p>
          <a:p>
            <a:pPr marL="0" indent="0">
              <a:buNone/>
            </a:pPr>
            <a:r>
              <a:rPr kumimoji="1" lang="ko-Kore-KR" altLang="en-US" sz="3200" dirty="0"/>
              <a:t> </a:t>
            </a:r>
            <a:r>
              <a:rPr kumimoji="1" lang="en-US" altLang="ko-Kore-KR" sz="2800" dirty="0">
                <a:hlinkClick r:id="rId2"/>
              </a:rPr>
              <a:t>https://github.com/sunnie720/stockReport_summarization</a:t>
            </a:r>
            <a:endParaRPr kumimoji="1" lang="en-US" altLang="ko-Kore-KR" sz="2800" dirty="0"/>
          </a:p>
          <a:p>
            <a:endParaRPr kumimoji="1" lang="en-US" altLang="ko-Kore-KR" sz="3200" dirty="0"/>
          </a:p>
        </p:txBody>
      </p:sp>
    </p:spTree>
    <p:extLst>
      <p:ext uri="{BB962C8B-B14F-4D97-AF65-F5344CB8AC3E}">
        <p14:creationId xmlns:p14="http://schemas.microsoft.com/office/powerpoint/2010/main" val="19248425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AC4BEF-DA80-AD19-47DF-D4633A98DC71}"/>
              </a:ext>
            </a:extLst>
          </p:cNvPr>
          <p:cNvSpPr/>
          <p:nvPr/>
        </p:nvSpPr>
        <p:spPr>
          <a:xfrm>
            <a:off x="0" y="-92466"/>
            <a:ext cx="12192000" cy="7228012"/>
          </a:xfrm>
          <a:prstGeom prst="rect">
            <a:avLst/>
          </a:prstGeom>
          <a:solidFill>
            <a:srgbClr val="003777"/>
          </a:solidFill>
          <a:ln>
            <a:solidFill>
              <a:srgbClr val="003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bg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36E9810-699F-2353-D3EB-C6A101A8D6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6400"/>
            <a:ext cx="9144000" cy="965200"/>
          </a:xfrm>
        </p:spPr>
        <p:txBody>
          <a:bodyPr>
            <a:normAutofit/>
          </a:bodyPr>
          <a:lstStyle/>
          <a:p>
            <a:r>
              <a:rPr kumimoji="1" lang="ko-KR" altLang="en-US">
                <a:solidFill>
                  <a:schemeClr val="bg1"/>
                </a:solidFill>
              </a:rPr>
              <a:t>감사합니다</a:t>
            </a:r>
            <a:endParaRPr kumimoji="1" lang="ko-Kore-KR" alt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C6FFD2-D300-E8B3-87DF-EEB2423E8D1E}"/>
              </a:ext>
            </a:extLst>
          </p:cNvPr>
          <p:cNvSpPr txBox="1"/>
          <p:nvPr/>
        </p:nvSpPr>
        <p:spPr>
          <a:xfrm>
            <a:off x="9434514" y="59035"/>
            <a:ext cx="2757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텍스트이해와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인공지능 기말 프로젝트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0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5FAA7-B93A-F159-20FC-995BDAD5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/>
              <a:t>연구</a:t>
            </a:r>
            <a:r>
              <a:rPr kumimoji="1" lang="ko-KR" altLang="en-US"/>
              <a:t> 배경 </a:t>
            </a:r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561AC3-4E10-9DB7-C9B8-60438751D4FE}"/>
              </a:ext>
            </a:extLst>
          </p:cNvPr>
          <p:cNvSpPr txBox="1"/>
          <p:nvPr/>
        </p:nvSpPr>
        <p:spPr>
          <a:xfrm>
            <a:off x="3357549" y="6444477"/>
            <a:ext cx="17496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r>
              <a:rPr lang="en-US" altLang="ko-KR" sz="1200">
                <a:solidFill>
                  <a:srgbClr val="22222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&lt;</a:t>
            </a:r>
            <a:r>
              <a:rPr lang="ko-KR" altLang="en-US" sz="1200">
                <a:solidFill>
                  <a:srgbClr val="22222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요약문이 있는 리포트 </a:t>
            </a:r>
            <a:r>
              <a:rPr lang="en-US" altLang="ko-KR" sz="1200">
                <a:solidFill>
                  <a:srgbClr val="22222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&gt;</a:t>
            </a:r>
            <a:endParaRPr lang="en" altLang="ko-Kore-KR" sz="1200">
              <a:solidFill>
                <a:srgbClr val="2472D6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90E68033-9581-C8B9-7F54-52FDC9588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558" y="2951328"/>
            <a:ext cx="4644244" cy="3208313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E7D5B3F7-7F19-7EA2-B546-37249FC3394C}"/>
              </a:ext>
            </a:extLst>
          </p:cNvPr>
          <p:cNvSpPr txBox="1">
            <a:spLocks/>
          </p:cNvSpPr>
          <p:nvPr/>
        </p:nvSpPr>
        <p:spPr>
          <a:xfrm>
            <a:off x="1574800" y="1310640"/>
            <a:ext cx="10353040" cy="5410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/>
              <a:t>증권사 리포트의 경우 전문 용어</a:t>
            </a:r>
            <a:r>
              <a:rPr kumimoji="1" lang="en-US" altLang="ko-KR"/>
              <a:t>,</a:t>
            </a:r>
            <a:r>
              <a:rPr kumimoji="1" lang="ko-KR" altLang="en-US"/>
              <a:t> 산업 시황</a:t>
            </a:r>
            <a:r>
              <a:rPr kumimoji="1" lang="en-US" altLang="ko-KR"/>
              <a:t>,</a:t>
            </a:r>
            <a:r>
              <a:rPr kumimoji="1" lang="ko-KR" altLang="en-US"/>
              <a:t> 숫자 등 전문 지식이 없는 일반인이 쉽게 이해하기 어려운 내용으로 구성됨</a:t>
            </a:r>
            <a:endParaRPr kumimoji="1" lang="en-US" altLang="ko-KR"/>
          </a:p>
          <a:p>
            <a:r>
              <a:rPr kumimoji="1" lang="ko-KR" altLang="en-US"/>
              <a:t>요약문이 제공되는 리포트의 경우에는 이해가 용이하지만</a:t>
            </a:r>
            <a:r>
              <a:rPr kumimoji="1" lang="en-US" altLang="ko-KR"/>
              <a:t>,</a:t>
            </a:r>
            <a:r>
              <a:rPr kumimoji="1" lang="ko-KR" altLang="en-US"/>
              <a:t> 그렇지 않은 리포트의 경우 핵심을 이해하기에 다소 어려움이 있음</a:t>
            </a:r>
            <a:endParaRPr kumimoji="1" lang="en-US" altLang="ko-KR"/>
          </a:p>
        </p:txBody>
      </p:sp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6ABF23A2-2394-06F9-4AFF-8D76291A62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41"/>
          <a:stretch/>
        </p:blipFill>
        <p:spPr>
          <a:xfrm>
            <a:off x="2492550" y="2951328"/>
            <a:ext cx="3479685" cy="34045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459BE9B-FBEE-3281-981D-2A2BEEEE0853}"/>
              </a:ext>
            </a:extLst>
          </p:cNvPr>
          <p:cNvSpPr txBox="1"/>
          <p:nvPr/>
        </p:nvSpPr>
        <p:spPr>
          <a:xfrm>
            <a:off x="8475629" y="6444477"/>
            <a:ext cx="17496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r>
              <a:rPr lang="en-US" altLang="ko-KR" sz="1200">
                <a:solidFill>
                  <a:srgbClr val="22222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&lt;</a:t>
            </a:r>
            <a:r>
              <a:rPr lang="ko-KR" altLang="en-US" sz="1200">
                <a:solidFill>
                  <a:srgbClr val="22222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요약문이 없는 리포트 </a:t>
            </a:r>
            <a:r>
              <a:rPr lang="en-US" altLang="ko-KR" sz="1200">
                <a:solidFill>
                  <a:srgbClr val="22222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&gt;</a:t>
            </a:r>
            <a:endParaRPr lang="en" altLang="ko-Kore-KR" sz="1200">
              <a:solidFill>
                <a:srgbClr val="2472D6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AAFF326-AC39-1204-4D7B-27D4BAB05C6E}"/>
              </a:ext>
            </a:extLst>
          </p:cNvPr>
          <p:cNvSpPr/>
          <p:nvPr/>
        </p:nvSpPr>
        <p:spPr>
          <a:xfrm>
            <a:off x="2492550" y="3479965"/>
            <a:ext cx="3396621" cy="5838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6C3ECEA-983C-053A-4BD8-83178406A8DA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3D0418-0013-C430-16EE-6C1C19BB8C36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5482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5FAA7-B93A-F159-20FC-995BDAD5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/>
              <a:t>연구</a:t>
            </a:r>
            <a:r>
              <a:rPr kumimoji="1" lang="ko-KR" altLang="en-US"/>
              <a:t> 배경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0568EF-4E06-22E5-3A2B-C67B574A7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/>
              <a:t>MZ</a:t>
            </a:r>
            <a:r>
              <a:rPr kumimoji="1" lang="ko-KR" altLang="en-US"/>
              <a:t>세대 금융교육 경험 및 금융지식 수준 낮음</a:t>
            </a:r>
            <a:endParaRPr kumimoji="1" lang="en-US" altLang="ko-KR"/>
          </a:p>
          <a:p>
            <a:r>
              <a:rPr kumimoji="1" lang="ko-KR" altLang="en-US" err="1"/>
              <a:t>하락장일수록</a:t>
            </a:r>
            <a:r>
              <a:rPr kumimoji="1" lang="ko-KR" altLang="en-US"/>
              <a:t> 투자공부에 근거한 신중한 투자전략이 필요</a:t>
            </a:r>
            <a:endParaRPr kumimoji="1" lang="en-US" altLang="ko-KR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D076011-099D-BEAD-E829-2C8773F7D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394" y="2514600"/>
            <a:ext cx="2561782" cy="251719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0DC406C-52EA-C9F4-1CE8-CD7E48C9C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232" y="2514600"/>
            <a:ext cx="3855750" cy="25171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1060285-67F3-810B-C970-D09379B61DCF}"/>
              </a:ext>
            </a:extLst>
          </p:cNvPr>
          <p:cNvSpPr txBox="1"/>
          <p:nvPr/>
        </p:nvSpPr>
        <p:spPr>
          <a:xfrm>
            <a:off x="2810314" y="5521337"/>
            <a:ext cx="8044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2400" u="sng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무지성</a:t>
            </a:r>
            <a:r>
              <a:rPr kumimoji="1" lang="ko-KR" altLang="en-US" sz="2400" u="sng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투자가 아니라 정확한 시황분석에 근거한 투자가 필요</a:t>
            </a:r>
            <a:endParaRPr kumimoji="1" lang="en-US" altLang="ko-KR" sz="2400" u="sng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E07922-4B65-C3D6-1DB7-2AFEBCD03709}"/>
              </a:ext>
            </a:extLst>
          </p:cNvPr>
          <p:cNvSpPr txBox="1"/>
          <p:nvPr/>
        </p:nvSpPr>
        <p:spPr>
          <a:xfrm>
            <a:off x="-1" y="6461663"/>
            <a:ext cx="120722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[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빚의 덫에 걸린 </a:t>
            </a:r>
            <a:r>
              <a:rPr lang="en" altLang="ko-Kore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MZ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세대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]</a:t>
            </a:r>
            <a:r>
              <a:rPr lang="en" altLang="ko-Kore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MZ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세대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 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금융 지식없이 </a:t>
            </a:r>
            <a:r>
              <a:rPr lang="ko-KR" altLang="en-US" sz="1000" i="0" err="1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묻지마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단타 투자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…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정부는 시장 과열 방치해 ‘빚 폭탄’ 키웠다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ko-KR" altLang="en-US" sz="1000" i="0" err="1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중앙선데이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ore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2022.07.30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  <a:hlinkClick r:id="rId5"/>
              </a:rPr>
              <a:t>https://www.joongang.co.kr/article/25090856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844E9C-CBC6-55C5-E86C-B30F0A734929}"/>
              </a:ext>
            </a:extLst>
          </p:cNvPr>
          <p:cNvSpPr txBox="1"/>
          <p:nvPr/>
        </p:nvSpPr>
        <p:spPr>
          <a:xfrm>
            <a:off x="-2" y="6648701"/>
            <a:ext cx="120722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[</a:t>
            </a:r>
            <a:r>
              <a:rPr lang="ko-KR" altLang="en-US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재테크칼럼</a:t>
            </a:r>
            <a:r>
              <a:rPr lang="en-US" altLang="ko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] </a:t>
            </a:r>
            <a:r>
              <a:rPr lang="ko-KR" altLang="en-US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거대한 변곡점이 온다 </a:t>
            </a:r>
            <a:r>
              <a:rPr lang="en-US" altLang="ko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- </a:t>
            </a:r>
            <a:r>
              <a:rPr lang="ko-KR" altLang="en-US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투자 공부를 해야 하는 이유</a:t>
            </a:r>
            <a:r>
              <a:rPr lang="en-US" altLang="ko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치과신문</a:t>
            </a:r>
            <a:r>
              <a:rPr lang="en-US" altLang="ko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ore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202</a:t>
            </a:r>
            <a:r>
              <a:rPr lang="en-US" altLang="ko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1</a:t>
            </a:r>
            <a:r>
              <a:rPr lang="en-US" altLang="ko-Kore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.0</a:t>
            </a:r>
            <a:r>
              <a:rPr lang="en-US" altLang="ko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3</a:t>
            </a:r>
            <a:r>
              <a:rPr lang="en-US" altLang="ko-Kore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  <a:r>
              <a:rPr lang="en-US" altLang="ko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25</a:t>
            </a:r>
            <a:r>
              <a:rPr lang="ko-KR" altLang="en-US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ore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hlinkClick r:id="rId6"/>
              </a:rPr>
              <a:t>http://</a:t>
            </a:r>
            <a:r>
              <a:rPr lang="en-US" altLang="ko-Kore-KR" sz="1000" err="1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hlinkClick r:id="rId6"/>
              </a:rPr>
              <a:t>www.dentalnews.or.kr</a:t>
            </a:r>
            <a:r>
              <a:rPr lang="en-US" altLang="ko-Kore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hlinkClick r:id="rId6"/>
              </a:rPr>
              <a:t>/news/</a:t>
            </a:r>
            <a:r>
              <a:rPr lang="en-US" altLang="ko-Kore-KR" sz="1000" err="1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hlinkClick r:id="rId6"/>
              </a:rPr>
              <a:t>article.html?no</a:t>
            </a:r>
            <a:r>
              <a:rPr lang="en-US" altLang="ko-Kore-KR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hlinkClick r:id="rId6"/>
              </a:rPr>
              <a:t>=29974</a:t>
            </a:r>
            <a:r>
              <a:rPr lang="ko-KR" altLang="en-US" sz="1000">
                <a:solidFill>
                  <a:srgbClr val="11111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hlinkClick r:id="rId6"/>
              </a:rPr>
              <a:t> </a:t>
            </a:r>
            <a:endParaRPr lang="ko-KR" altLang="en-US" sz="1000">
              <a:solidFill>
                <a:srgbClr val="11111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B246AA-2FA9-9F5A-90B1-FDAFB77FCA86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72F479-35CA-3E93-02A8-49113C921D1F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7439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5FAA7-B93A-F159-20FC-995BDAD5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/>
              <a:t>연구</a:t>
            </a:r>
            <a:r>
              <a:rPr kumimoji="1" lang="ko-KR" altLang="en-US"/>
              <a:t> 배경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0568EF-4E06-22E5-3A2B-C67B574A7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/>
              <a:t>MZ</a:t>
            </a:r>
            <a:r>
              <a:rPr kumimoji="1" lang="ko-KR" altLang="en-US"/>
              <a:t>세대 문해력 낮고 세 줄 이상 읽지 않음</a:t>
            </a:r>
            <a:endParaRPr kumimoji="1" lang="en-US" altLang="ko-KR"/>
          </a:p>
          <a:p>
            <a:pPr lvl="1"/>
            <a:r>
              <a:rPr kumimoji="1" lang="en-US" altLang="ko-KR"/>
              <a:t>‘</a:t>
            </a:r>
            <a:r>
              <a:rPr kumimoji="1" lang="ko-KR" altLang="en-US"/>
              <a:t>심심한</a:t>
            </a:r>
            <a:r>
              <a:rPr kumimoji="1" lang="en-US" altLang="ko-KR"/>
              <a:t>’</a:t>
            </a:r>
            <a:r>
              <a:rPr kumimoji="1" lang="ko-KR" altLang="en-US"/>
              <a:t> 사과</a:t>
            </a:r>
            <a:r>
              <a:rPr kumimoji="1" lang="en-US" altLang="ko-KR"/>
              <a:t>,</a:t>
            </a:r>
            <a:r>
              <a:rPr kumimoji="1" lang="ko-KR" altLang="en-US"/>
              <a:t> </a:t>
            </a:r>
            <a:r>
              <a:rPr kumimoji="1" lang="en-US" altLang="ko-KR"/>
              <a:t>‘</a:t>
            </a:r>
            <a:r>
              <a:rPr kumimoji="1" lang="ko-KR" altLang="en-US"/>
              <a:t>사흘</a:t>
            </a:r>
            <a:r>
              <a:rPr kumimoji="1" lang="en-US" altLang="ko-KR"/>
              <a:t>’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/>
            <a:r>
              <a:rPr kumimoji="1" lang="ko-KR" altLang="en-US" err="1"/>
              <a:t>숏폼</a:t>
            </a:r>
            <a:r>
              <a:rPr kumimoji="1" lang="ko-KR" altLang="en-US"/>
              <a:t> 영상 소비가 많아지면서 긴 글 잘 읽지 않음</a:t>
            </a:r>
            <a:endParaRPr kumimoji="1" lang="en-US" altLang="ko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561AC3-4E10-9DB7-C9B8-60438751D4FE}"/>
              </a:ext>
            </a:extLst>
          </p:cNvPr>
          <p:cNvSpPr txBox="1"/>
          <p:nvPr/>
        </p:nvSpPr>
        <p:spPr>
          <a:xfrm>
            <a:off x="-1" y="6461663"/>
            <a:ext cx="120722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i="0">
                <a:solidFill>
                  <a:srgbClr val="222222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"</a:t>
            </a:r>
            <a:r>
              <a:rPr lang="ko-KR" altLang="en-US" sz="1000" i="0">
                <a:solidFill>
                  <a:srgbClr val="222222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세 줄 이상 안 읽음</a:t>
            </a:r>
            <a:r>
              <a:rPr lang="en-US" altLang="ko-KR" sz="1000" i="0">
                <a:solidFill>
                  <a:srgbClr val="222222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"...</a:t>
            </a:r>
            <a:r>
              <a:rPr lang="ko-KR" altLang="en-US" sz="1000" i="0">
                <a:solidFill>
                  <a:srgbClr val="222222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읽는 법을 배우지 않겠다는 뻔뻔한 선언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톱클래스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2021.05.25,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" altLang="ko-Kore-KR" sz="1000" u="sng">
                <a:solidFill>
                  <a:srgbClr val="2472D6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  <a:hlinkClick r:id="rId2"/>
              </a:rPr>
              <a:t>http://topclass.chosun.com/news/articleView.html?idxno=10789</a:t>
            </a:r>
            <a:endParaRPr lang="en" altLang="ko-Kore-KR" sz="1000">
              <a:solidFill>
                <a:srgbClr val="2472D6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6A72B51-4283-DD73-C905-A5B2527D6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875" y="2559143"/>
            <a:ext cx="2803981" cy="28039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518B33-4E1E-66A8-73DB-DAB58A7C7BA3}"/>
              </a:ext>
            </a:extLst>
          </p:cNvPr>
          <p:cNvSpPr txBox="1"/>
          <p:nvPr/>
        </p:nvSpPr>
        <p:spPr>
          <a:xfrm>
            <a:off x="2810314" y="5597539"/>
            <a:ext cx="8044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u="sng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효과적인 요약문 필요</a:t>
            </a:r>
            <a:endParaRPr kumimoji="1" lang="en-US" altLang="ko-KR" sz="2400" u="sng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B6E999A-EDB8-6387-9640-0EC1038012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4707" y="2559143"/>
            <a:ext cx="5020835" cy="27452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9C75147-BB43-1784-E128-ED2385811DA1}"/>
              </a:ext>
            </a:extLst>
          </p:cNvPr>
          <p:cNvSpPr txBox="1"/>
          <p:nvPr/>
        </p:nvSpPr>
        <p:spPr>
          <a:xfrm>
            <a:off x="-2" y="6648701"/>
            <a:ext cx="120722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i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[</a:t>
            </a:r>
            <a:r>
              <a:rPr lang="ko-KR" altLang="en-US" sz="1000" i="0" err="1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뉴스피처</a:t>
            </a:r>
            <a:r>
              <a:rPr lang="en-US" altLang="ko-KR" sz="1000" i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] 2</a:t>
            </a:r>
            <a:r>
              <a:rPr lang="ko-KR" altLang="en-US" sz="1000" i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틀</a:t>
            </a:r>
            <a:r>
              <a:rPr lang="en-US" altLang="ko-KR" sz="1000" i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·4</a:t>
            </a:r>
            <a:r>
              <a:rPr lang="ko-KR" altLang="en-US" sz="1000" i="0" err="1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흘로</a:t>
            </a:r>
            <a:r>
              <a:rPr lang="ko-KR" altLang="en-US" sz="1000" i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알다니</a:t>
            </a:r>
            <a:r>
              <a:rPr lang="en-US" altLang="ko-KR" sz="1000" i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…</a:t>
            </a:r>
            <a:r>
              <a:rPr lang="ko-KR" altLang="en-US" sz="1000" i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몰라도 당당한 디지털 세대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연합뉴스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2020.07.31,</a:t>
            </a:r>
            <a:r>
              <a:rPr lang="ko-KR" altLang="en-US" sz="1000" i="0">
                <a:solidFill>
                  <a:srgbClr val="111111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" altLang="ko-Kore-KR" sz="1000" u="sng">
                <a:solidFill>
                  <a:srgbClr val="2472D6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https://</a:t>
            </a:r>
            <a:r>
              <a:rPr lang="en" altLang="ko-Kore-KR" sz="1000" u="sng" err="1">
                <a:solidFill>
                  <a:srgbClr val="2472D6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www.yna.co.kr</a:t>
            </a:r>
            <a:r>
              <a:rPr lang="en" altLang="ko-Kore-KR" sz="1000" u="sng">
                <a:solidFill>
                  <a:srgbClr val="2472D6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/view/AKR20200730147000797</a:t>
            </a:r>
            <a:endParaRPr lang="en" altLang="ko-Kore-KR" sz="1000">
              <a:solidFill>
                <a:srgbClr val="2472D6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6E13EA-1C9D-83AE-0C17-6A7A637E5CD4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F807FD-BD03-24C8-935F-D9B14C5C2044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2303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5FAA7-B93A-F159-20FC-995BDAD5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/>
              <a:t>데이터</a:t>
            </a:r>
            <a:r>
              <a:rPr kumimoji="1" lang="ko-KR" altLang="en-US"/>
              <a:t> 소개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0568EF-4E06-22E5-3A2B-C67B574A7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kumimoji="1" lang="ko-KR" altLang="en-US"/>
              <a:t>증권사 리포트</a:t>
            </a:r>
            <a:endParaRPr kumimoji="1" lang="en-US" altLang="ko-KR"/>
          </a:p>
          <a:p>
            <a:pPr lvl="1"/>
            <a:r>
              <a:rPr kumimoji="1" lang="ko-KR" altLang="en-US" sz="2100"/>
              <a:t>학습 데이터 </a:t>
            </a:r>
            <a:r>
              <a:rPr kumimoji="1" lang="en-US" altLang="ko-KR" sz="2100"/>
              <a:t>:</a:t>
            </a:r>
            <a:r>
              <a:rPr kumimoji="1" lang="ko-KR" altLang="en-US" sz="2100"/>
              <a:t> 요약문이 있는 증권사 리포트 </a:t>
            </a:r>
            <a:r>
              <a:rPr kumimoji="1" lang="en-US" altLang="ko-KR" sz="2100"/>
              <a:t>(</a:t>
            </a:r>
            <a:r>
              <a:rPr kumimoji="1" lang="ko-KR" altLang="en-US" sz="2100"/>
              <a:t>약 </a:t>
            </a:r>
            <a:r>
              <a:rPr kumimoji="1" lang="en-US" altLang="ko-KR" sz="2100"/>
              <a:t>8</a:t>
            </a:r>
            <a:r>
              <a:rPr kumimoji="1" lang="ko-KR" altLang="en-US" sz="2100"/>
              <a:t>천 건</a:t>
            </a:r>
            <a:r>
              <a:rPr kumimoji="1" lang="en-US" altLang="ko-KR" sz="2100"/>
              <a:t>)</a:t>
            </a:r>
          </a:p>
          <a:p>
            <a:pPr lvl="2"/>
            <a:r>
              <a:rPr kumimoji="1" lang="ko-KR" altLang="en-US" sz="2000" err="1"/>
              <a:t>키움증권</a:t>
            </a:r>
            <a:r>
              <a:rPr kumimoji="1" lang="ko-KR" altLang="en-US" sz="2000"/>
              <a:t> </a:t>
            </a:r>
            <a:r>
              <a:rPr kumimoji="1" lang="en-US" altLang="ko-KR" sz="2000"/>
              <a:t>-</a:t>
            </a:r>
            <a:r>
              <a:rPr kumimoji="1" lang="ko-KR" altLang="en-US" sz="2000"/>
              <a:t> </a:t>
            </a:r>
            <a:r>
              <a:rPr kumimoji="1" lang="en-US" altLang="ko-KR" sz="2000"/>
              <a:t>2012</a:t>
            </a:r>
            <a:r>
              <a:rPr kumimoji="1" lang="ko-KR" altLang="en-US" sz="2000"/>
              <a:t>년 </a:t>
            </a:r>
            <a:r>
              <a:rPr kumimoji="1" lang="en-US" altLang="ko-KR" sz="2000"/>
              <a:t>11</a:t>
            </a:r>
            <a:r>
              <a:rPr kumimoji="1" lang="ko-KR" altLang="en-US" sz="2000"/>
              <a:t>월 이후 리포트 </a:t>
            </a:r>
            <a:r>
              <a:rPr kumimoji="1" lang="ko-Kore-KR" altLang="en-US" sz="2000"/>
              <a:t>약 </a:t>
            </a:r>
            <a:r>
              <a:rPr kumimoji="1" lang="en-US" altLang="ko-Kore-KR" sz="2000"/>
              <a:t>4</a:t>
            </a:r>
            <a:r>
              <a:rPr kumimoji="1" lang="en-US" altLang="ko-KR" sz="2000"/>
              <a:t>504</a:t>
            </a:r>
            <a:r>
              <a:rPr kumimoji="1" lang="ko-KR" altLang="en-US" sz="2000"/>
              <a:t>건</a:t>
            </a:r>
            <a:endParaRPr kumimoji="1" lang="en-US" altLang="ko-KR" sz="2000"/>
          </a:p>
          <a:p>
            <a:pPr lvl="3"/>
            <a:r>
              <a:rPr kumimoji="1" lang="en-US" altLang="ko-KR"/>
              <a:t>PDF </a:t>
            </a:r>
            <a:r>
              <a:rPr kumimoji="1" lang="ko-KR" altLang="en-US"/>
              <a:t>다운로드 후 </a:t>
            </a:r>
            <a:r>
              <a:rPr kumimoji="1" lang="en-US" altLang="ko-KR"/>
              <a:t>pdf2text </a:t>
            </a:r>
            <a:r>
              <a:rPr kumimoji="1" lang="ko-KR" altLang="en-US"/>
              <a:t>작업 진행</a:t>
            </a:r>
            <a:endParaRPr kumimoji="1" lang="en-US" altLang="ko-KR"/>
          </a:p>
          <a:p>
            <a:pPr lvl="3"/>
            <a:r>
              <a:rPr kumimoji="1" lang="ko-KR" altLang="en-US"/>
              <a:t>엑셀 파일로 요약문과 본문 분리하는 </a:t>
            </a:r>
            <a:r>
              <a:rPr kumimoji="1" lang="ko-KR" altLang="en-US" err="1"/>
              <a:t>라벨링</a:t>
            </a:r>
            <a:r>
              <a:rPr kumimoji="1" lang="ko-KR" altLang="en-US"/>
              <a:t> 작업 진행</a:t>
            </a:r>
            <a:endParaRPr kumimoji="1" lang="en-US" altLang="ko-KR"/>
          </a:p>
          <a:p>
            <a:pPr lvl="2"/>
            <a:r>
              <a:rPr kumimoji="1" lang="ko-KR" altLang="en-US" sz="2000"/>
              <a:t>한화투자증권 </a:t>
            </a:r>
            <a:r>
              <a:rPr kumimoji="1" lang="en-US" altLang="ko-KR" sz="2000"/>
              <a:t>-</a:t>
            </a:r>
            <a:r>
              <a:rPr kumimoji="1" lang="ko-KR" altLang="en-US" sz="2000"/>
              <a:t> </a:t>
            </a:r>
            <a:r>
              <a:rPr kumimoji="1" lang="en-US" altLang="ko-KR" sz="2000"/>
              <a:t>2016</a:t>
            </a:r>
            <a:r>
              <a:rPr kumimoji="1" lang="ko-KR" altLang="en-US" sz="2000"/>
              <a:t>년 </a:t>
            </a:r>
            <a:r>
              <a:rPr kumimoji="1" lang="en-US" altLang="ko-KR" sz="2000"/>
              <a:t>1</a:t>
            </a:r>
            <a:r>
              <a:rPr kumimoji="1" lang="ko-KR" altLang="en-US" sz="2000"/>
              <a:t>월 이후 리포트 약 </a:t>
            </a:r>
            <a:r>
              <a:rPr kumimoji="1" lang="en-US" altLang="ko-KR" sz="2000"/>
              <a:t>3340</a:t>
            </a:r>
            <a:r>
              <a:rPr kumimoji="1" lang="ko-KR" altLang="en-US" sz="2000"/>
              <a:t>건</a:t>
            </a:r>
            <a:endParaRPr kumimoji="1" lang="en-US" altLang="ko-KR" sz="2000"/>
          </a:p>
          <a:p>
            <a:pPr lvl="3"/>
            <a:r>
              <a:rPr lang="ko-KR" altLang="en-US" i="0" err="1">
                <a:solidFill>
                  <a:srgbClr val="000000"/>
                </a:solidFill>
                <a:effectLst/>
                <a:latin typeface="Roboto" panose="020F0502020204030204" pitchFamily="34" charset="0"/>
              </a:rPr>
              <a:t>크롤링으로</a:t>
            </a:r>
            <a:r>
              <a:rPr lang="ko-KR" altLang="en-US" i="0">
                <a:solidFill>
                  <a:srgbClr val="000000"/>
                </a:solidFill>
                <a:effectLst/>
                <a:latin typeface="Roboto" panose="020F0502020204030204" pitchFamily="34" charset="0"/>
              </a:rPr>
              <a:t> 요약문과 본문 따로 수집 후 엑셀 파일 저장</a:t>
            </a:r>
            <a:endParaRPr lang="en-US" altLang="ko-KR">
              <a:solidFill>
                <a:srgbClr val="000000"/>
              </a:solidFill>
              <a:latin typeface="Roboto" panose="020F0502020204030204" pitchFamily="34" charset="0"/>
            </a:endParaRPr>
          </a:p>
          <a:p>
            <a:pPr lvl="3"/>
            <a:endParaRPr kumimoji="1" lang="en-US" altLang="ko-KR"/>
          </a:p>
          <a:p>
            <a:pPr lvl="3"/>
            <a:endParaRPr kumimoji="1" lang="en-US" altLang="ko-KR"/>
          </a:p>
          <a:p>
            <a:pPr marL="457200" indent="-457200">
              <a:buFont typeface="+mj-lt"/>
              <a:buAutoNum type="arabicPeriod"/>
            </a:pPr>
            <a:r>
              <a:rPr kumimoji="1" lang="en-US" altLang="ko-KR"/>
              <a:t>AI-HUB</a:t>
            </a:r>
          </a:p>
          <a:p>
            <a:pPr lvl="1"/>
            <a:r>
              <a:rPr lang="ko-KR" altLang="en-US" i="0">
                <a:solidFill>
                  <a:srgbClr val="000000"/>
                </a:solidFill>
                <a:effectLst/>
              </a:rPr>
              <a:t>요약문 및 </a:t>
            </a:r>
            <a:r>
              <a:rPr lang="ko-KR" altLang="en-US" i="0" err="1">
                <a:solidFill>
                  <a:srgbClr val="000000"/>
                </a:solidFill>
                <a:effectLst/>
              </a:rPr>
              <a:t>레포트</a:t>
            </a:r>
            <a:r>
              <a:rPr lang="ko-KR" altLang="en-US" i="0">
                <a:solidFill>
                  <a:srgbClr val="000000"/>
                </a:solidFill>
                <a:effectLst/>
              </a:rPr>
              <a:t> 생성 데이터 </a:t>
            </a:r>
            <a:r>
              <a:rPr lang="en-US" altLang="ko-KR" sz="1600" i="0">
                <a:solidFill>
                  <a:srgbClr val="000000"/>
                </a:solidFill>
                <a:effectLst/>
              </a:rPr>
              <a:t>(</a:t>
            </a:r>
            <a:r>
              <a:rPr lang="ko-KR" altLang="en-US" sz="1600" i="0">
                <a:solidFill>
                  <a:srgbClr val="000000"/>
                </a:solidFill>
                <a:effectLst/>
              </a:rPr>
              <a:t>동일 데이터 유형</a:t>
            </a:r>
            <a:r>
              <a:rPr lang="en-US" altLang="ko-KR" sz="1600" i="0">
                <a:solidFill>
                  <a:srgbClr val="000000"/>
                </a:solidFill>
                <a:effectLst/>
              </a:rPr>
              <a:t>)</a:t>
            </a:r>
            <a:r>
              <a:rPr kumimoji="1" lang="ko-KR" altLang="en-US" sz="1600"/>
              <a:t> </a:t>
            </a:r>
            <a:r>
              <a:rPr kumimoji="1" lang="en-US" altLang="ko-KR"/>
              <a:t>-</a:t>
            </a:r>
            <a:r>
              <a:rPr kumimoji="1" lang="ko-KR" altLang="en-US"/>
              <a:t> </a:t>
            </a:r>
            <a:r>
              <a:rPr kumimoji="1" lang="en-US" altLang="ko-KR"/>
              <a:t>‘</a:t>
            </a:r>
            <a:r>
              <a:rPr kumimoji="1" lang="ko-KR" altLang="en-US"/>
              <a:t>데이터 종류 </a:t>
            </a:r>
            <a:r>
              <a:rPr kumimoji="1" lang="en-US" altLang="ko-KR"/>
              <a:t>-</a:t>
            </a:r>
            <a:r>
              <a:rPr kumimoji="1" lang="ko-KR" altLang="en-US"/>
              <a:t> 보고서</a:t>
            </a:r>
            <a:r>
              <a:rPr kumimoji="1" lang="en-US" altLang="ko-KR"/>
              <a:t>’</a:t>
            </a:r>
            <a:r>
              <a:rPr kumimoji="1" lang="ko-KR" altLang="en-US"/>
              <a:t>만 사용 </a:t>
            </a:r>
            <a:r>
              <a:rPr kumimoji="1" lang="en-US" altLang="ko-KR"/>
              <a:t>(9000</a:t>
            </a:r>
            <a:r>
              <a:rPr kumimoji="1" lang="ko-KR" altLang="en-US"/>
              <a:t>건</a:t>
            </a:r>
            <a:r>
              <a:rPr kumimoji="1" lang="en-US" altLang="ko-KR"/>
              <a:t>)</a:t>
            </a:r>
          </a:p>
          <a:p>
            <a:pPr lvl="1"/>
            <a:r>
              <a:rPr lang="ko-KR" altLang="en-US">
                <a:solidFill>
                  <a:srgbClr val="000000"/>
                </a:solidFill>
              </a:rPr>
              <a:t>문서 요약 텍스트 데이터 </a:t>
            </a:r>
            <a:r>
              <a:rPr lang="en-US" altLang="ko-KR" sz="1600">
                <a:solidFill>
                  <a:srgbClr val="000000"/>
                </a:solidFill>
              </a:rPr>
              <a:t>(</a:t>
            </a:r>
            <a:r>
              <a:rPr lang="ko-KR" altLang="en-US" sz="1600">
                <a:solidFill>
                  <a:srgbClr val="000000"/>
                </a:solidFill>
              </a:rPr>
              <a:t>동일 도메인</a:t>
            </a:r>
            <a:r>
              <a:rPr lang="en-US" altLang="ko-KR" sz="1600">
                <a:solidFill>
                  <a:srgbClr val="000000"/>
                </a:solidFill>
              </a:rPr>
              <a:t>)</a:t>
            </a:r>
            <a:r>
              <a:rPr lang="ko-KR" altLang="en-US" sz="1600">
                <a:solidFill>
                  <a:srgbClr val="000000"/>
                </a:solidFill>
              </a:rPr>
              <a:t> </a:t>
            </a:r>
            <a:r>
              <a:rPr lang="en-US" altLang="ko-KR">
                <a:solidFill>
                  <a:srgbClr val="000000"/>
                </a:solidFill>
              </a:rPr>
              <a:t>-</a:t>
            </a:r>
            <a:r>
              <a:rPr lang="ko-KR" altLang="en-US">
                <a:solidFill>
                  <a:srgbClr val="000000"/>
                </a:solidFill>
              </a:rPr>
              <a:t> 신문기사 </a:t>
            </a:r>
            <a:r>
              <a:rPr lang="en-US" altLang="ko-KR">
                <a:solidFill>
                  <a:srgbClr val="000000"/>
                </a:solidFill>
              </a:rPr>
              <a:t>30</a:t>
            </a:r>
            <a:r>
              <a:rPr lang="ko-KR" altLang="en-US">
                <a:solidFill>
                  <a:srgbClr val="000000"/>
                </a:solidFill>
              </a:rPr>
              <a:t>만 건 중 </a:t>
            </a:r>
            <a:r>
              <a:rPr lang="en-US" altLang="ko-KR">
                <a:solidFill>
                  <a:srgbClr val="000000"/>
                </a:solidFill>
              </a:rPr>
              <a:t>‘</a:t>
            </a:r>
            <a:r>
              <a:rPr lang="ko-KR" altLang="en-US">
                <a:solidFill>
                  <a:srgbClr val="000000"/>
                </a:solidFill>
              </a:rPr>
              <a:t>경제지</a:t>
            </a:r>
            <a:r>
              <a:rPr lang="en-US" altLang="ko-KR">
                <a:solidFill>
                  <a:srgbClr val="000000"/>
                </a:solidFill>
              </a:rPr>
              <a:t>(</a:t>
            </a:r>
            <a:r>
              <a:rPr lang="ko-KR" altLang="en-US">
                <a:solidFill>
                  <a:srgbClr val="000000"/>
                </a:solidFill>
              </a:rPr>
              <a:t>매체유형</a:t>
            </a:r>
            <a:r>
              <a:rPr lang="en-US" altLang="ko-KR">
                <a:solidFill>
                  <a:srgbClr val="000000"/>
                </a:solidFill>
              </a:rPr>
              <a:t>)’</a:t>
            </a:r>
            <a:r>
              <a:rPr lang="ko-KR" altLang="en-US">
                <a:solidFill>
                  <a:srgbClr val="000000"/>
                </a:solidFill>
              </a:rPr>
              <a:t>만 사용</a:t>
            </a:r>
            <a:r>
              <a:rPr lang="en-US" altLang="ko-KR">
                <a:solidFill>
                  <a:srgbClr val="000000"/>
                </a:solidFill>
              </a:rPr>
              <a:t>(2</a:t>
            </a:r>
            <a:r>
              <a:rPr lang="ko-KR" altLang="en-US">
                <a:solidFill>
                  <a:srgbClr val="000000"/>
                </a:solidFill>
              </a:rPr>
              <a:t>만</a:t>
            </a:r>
            <a:r>
              <a:rPr lang="en-US" altLang="ko-KR">
                <a:solidFill>
                  <a:srgbClr val="000000"/>
                </a:solidFill>
              </a:rPr>
              <a:t>2342</a:t>
            </a:r>
            <a:r>
              <a:rPr lang="ko-KR" altLang="en-US">
                <a:solidFill>
                  <a:srgbClr val="000000"/>
                </a:solidFill>
              </a:rPr>
              <a:t>건</a:t>
            </a:r>
            <a:r>
              <a:rPr lang="en-US" altLang="ko-KR">
                <a:solidFill>
                  <a:srgbClr val="000000"/>
                </a:solidFill>
              </a:rPr>
              <a:t>)</a:t>
            </a:r>
            <a:r>
              <a:rPr lang="ko-KR" altLang="en-US">
                <a:solidFill>
                  <a:srgbClr val="000000"/>
                </a:solidFill>
              </a:rPr>
              <a:t>  </a:t>
            </a:r>
            <a:endParaRPr lang="en-US" altLang="ko-KR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kumimoji="1" lang="en-US" altLang="ko-K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3AF75-1590-A545-CD12-4ADC00C64AA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D4BA0B-92FB-742C-EE5C-A1883FFDB7E8}"/>
              </a:ext>
            </a:extLst>
          </p:cNvPr>
          <p:cNvSpPr txBox="1"/>
          <p:nvPr/>
        </p:nvSpPr>
        <p:spPr>
          <a:xfrm>
            <a:off x="87745" y="1019695"/>
            <a:ext cx="1315104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5262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5FAA7-B93A-F159-20FC-995BDAD5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/>
              <a:t>데이터</a:t>
            </a:r>
            <a:r>
              <a:rPr kumimoji="1" lang="ko-KR" altLang="en-US"/>
              <a:t> 소개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0568EF-4E06-22E5-3A2B-C67B574A7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데이터 길이 처리</a:t>
            </a:r>
            <a:endParaRPr kumimoji="1" lang="en-US" altLang="ko-KR"/>
          </a:p>
          <a:p>
            <a:pPr lvl="1"/>
            <a:r>
              <a:rPr kumimoji="1" lang="ko-Kore-KR" altLang="en-US" sz="2000">
                <a:latin typeface="BM HANNA Air OTF" panose="020B0600000101010101" pitchFamily="34" charset="-127"/>
                <a:ea typeface="BM HANNA Air OTF" panose="020B0600000101010101" pitchFamily="34" charset="-127"/>
              </a:rPr>
              <a:t>분포 길이 확인 후 본문 길이 </a:t>
            </a:r>
            <a:r>
              <a:rPr kumimoji="1" lang="en-US" altLang="ko-KR" sz="2000">
                <a:latin typeface="BM HANNA Air OTF" panose="020B0600000101010101" pitchFamily="34" charset="-127"/>
                <a:ea typeface="BM HANNA Air OTF" panose="020B0600000101010101" pitchFamily="34" charset="-127"/>
              </a:rPr>
              <a:t>80 </a:t>
            </a:r>
            <a:r>
              <a:rPr kumimoji="1" lang="ko-KR" altLang="en-US" sz="2000">
                <a:latin typeface="BM HANNA Air OTF" panose="020B0600000101010101" pitchFamily="34" charset="-127"/>
                <a:ea typeface="BM HANNA Air OTF" panose="020B0600000101010101" pitchFamily="34" charset="-127"/>
              </a:rPr>
              <a:t>미만</a:t>
            </a:r>
            <a:r>
              <a:rPr kumimoji="1" lang="en-US" altLang="ko-KR" sz="2000">
                <a:latin typeface="BM HANNA Air OTF" panose="020B0600000101010101" pitchFamily="34" charset="-127"/>
                <a:ea typeface="BM HANNA Air OTF" panose="020B0600000101010101" pitchFamily="34" charset="-127"/>
              </a:rPr>
              <a:t>, </a:t>
            </a:r>
            <a:r>
              <a:rPr kumimoji="1" lang="ko-KR" altLang="en-US" sz="2000">
                <a:latin typeface="BM HANNA Air OTF" panose="020B0600000101010101" pitchFamily="34" charset="-127"/>
                <a:ea typeface="BM HANNA Air OTF" panose="020B0600000101010101" pitchFamily="34" charset="-127"/>
              </a:rPr>
              <a:t>요약문 길이 </a:t>
            </a:r>
            <a:r>
              <a:rPr kumimoji="1" lang="en-US" altLang="ko-KR" sz="2000">
                <a:latin typeface="BM HANNA Air OTF" panose="020B0600000101010101" pitchFamily="34" charset="-127"/>
                <a:ea typeface="BM HANNA Air OTF" panose="020B0600000101010101" pitchFamily="34" charset="-127"/>
              </a:rPr>
              <a:t>10 </a:t>
            </a:r>
            <a:r>
              <a:rPr kumimoji="1" lang="ko-KR" altLang="en-US" sz="2000">
                <a:latin typeface="BM HANNA Air OTF" panose="020B0600000101010101" pitchFamily="34" charset="-127"/>
                <a:ea typeface="BM HANNA Air OTF" panose="020B0600000101010101" pitchFamily="34" charset="-127"/>
              </a:rPr>
              <a:t>미만 데이터 삭제</a:t>
            </a:r>
            <a:endParaRPr kumimoji="1" lang="en-US" altLang="ko-KR" sz="2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endParaRPr kumimoji="1" lang="en-US" altLang="ko-Kore-KR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endParaRPr kumimoji="1" lang="en-US" altLang="ko-Kore-KR"/>
          </a:p>
          <a:p>
            <a:endParaRPr kumimoji="1" lang="en-US" altLang="ko-Kore-KR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endParaRPr kumimoji="1" lang="en-US" altLang="ko-Kore-KR"/>
          </a:p>
          <a:p>
            <a:endParaRPr kumimoji="1" lang="en-US" altLang="ko-Kore-KR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endParaRPr kumimoji="1" lang="en-US" altLang="ko-Kore-KR"/>
          </a:p>
          <a:p>
            <a:endParaRPr kumimoji="1" lang="en-US" altLang="ko-Kore-KR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ore-KR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r>
              <a:rPr kumimoji="1" lang="ko-KR" altLang="en-US">
                <a:latin typeface="BM HANNA Air OTF" panose="020B0600000101010101" pitchFamily="34" charset="-127"/>
                <a:ea typeface="BM HANNA Air OTF" panose="020B0600000101010101" pitchFamily="34" charset="-127"/>
              </a:rPr>
              <a:t>최종 </a:t>
            </a:r>
            <a:r>
              <a:rPr kumimoji="1" lang="en-US" altLang="ko-Kore-KR"/>
              <a:t>38</a:t>
            </a:r>
            <a:r>
              <a:rPr kumimoji="1" lang="en-US" altLang="ko-KR"/>
              <a:t>,</a:t>
            </a:r>
            <a:r>
              <a:rPr kumimoji="1" lang="en-US" altLang="ko-Kore-KR"/>
              <a:t>272</a:t>
            </a:r>
            <a:r>
              <a:rPr kumimoji="1" lang="ko-KR" altLang="en-US"/>
              <a:t> </a:t>
            </a:r>
            <a:r>
              <a:rPr lang="ko-KR" altLang="en-US" b="0" i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데이터를 </a:t>
            </a:r>
            <a:r>
              <a:rPr kumimoji="1" lang="en-US" altLang="ko-Kore-KR">
                <a:latin typeface="BM HANNA Air OTF" panose="020B0600000101010101" pitchFamily="34" charset="-127"/>
                <a:ea typeface="BM HANNA Air OTF" panose="020B0600000101010101" pitchFamily="34" charset="-127"/>
              </a:rPr>
              <a:t>Train : Valid : Test = 8 : 1 : 1</a:t>
            </a:r>
            <a:r>
              <a:rPr kumimoji="1" lang="ko-KR" altLang="en-US">
                <a:latin typeface="BM HANNA Air OTF" panose="020B0600000101010101" pitchFamily="34" charset="-127"/>
                <a:ea typeface="BM HANNA Air OTF" panose="020B0600000101010101" pitchFamily="34" charset="-127"/>
              </a:rPr>
              <a:t>로 </a:t>
            </a:r>
            <a:r>
              <a:rPr kumimoji="1" lang="en-US" altLang="ko-KR">
                <a:latin typeface="BM HANNA Air OTF" panose="020B0600000101010101" pitchFamily="34" charset="-127"/>
                <a:ea typeface="BM HANNA Air OTF" panose="020B0600000101010101" pitchFamily="34" charset="-127"/>
              </a:rPr>
              <a:t>split</a:t>
            </a:r>
            <a:endParaRPr kumimoji="1" lang="ko-Kore-KR" altLang="en-US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3AF75-1590-A545-CD12-4ADC00C64AA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AE807C8-49BB-8699-BC86-FDA27B2E2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987" y="2161602"/>
            <a:ext cx="4433917" cy="31643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2FACC02-0186-1F95-2D67-DE502C6A4F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2468" y="2226918"/>
            <a:ext cx="4403306" cy="30964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4D99C2D-2D45-B098-ED16-DD1023D8B648}"/>
              </a:ext>
            </a:extLst>
          </p:cNvPr>
          <p:cNvSpPr txBox="1"/>
          <p:nvPr/>
        </p:nvSpPr>
        <p:spPr>
          <a:xfrm>
            <a:off x="3638612" y="5503628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600">
                <a:latin typeface="BM HANNA Air OTF" panose="020B0600000101010101" pitchFamily="34" charset="-127"/>
                <a:ea typeface="BM HANNA Air OTF" panose="020B0600000101010101" pitchFamily="34" charset="-127"/>
              </a:rPr>
              <a:t>본문 길이 분포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AF186D-7D85-966B-E260-FD15877D6934}"/>
              </a:ext>
            </a:extLst>
          </p:cNvPr>
          <p:cNvSpPr txBox="1"/>
          <p:nvPr/>
        </p:nvSpPr>
        <p:spPr>
          <a:xfrm>
            <a:off x="8842706" y="5458161"/>
            <a:ext cx="1451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600">
                <a:latin typeface="BM HANNA Air OTF" panose="020B0600000101010101" pitchFamily="34" charset="-127"/>
                <a:ea typeface="BM HANNA Air OTF" panose="020B0600000101010101" pitchFamily="34" charset="-127"/>
              </a:rPr>
              <a:t>요약문 길이 분포</a:t>
            </a:r>
          </a:p>
        </p:txBody>
      </p: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5366573A-F39D-7A94-A092-B0CB56689195}"/>
              </a:ext>
            </a:extLst>
          </p:cNvPr>
          <p:cNvCxnSpPr>
            <a:cxnSpLocks/>
          </p:cNvCxnSpPr>
          <p:nvPr/>
        </p:nvCxnSpPr>
        <p:spPr>
          <a:xfrm flipV="1">
            <a:off x="2982916" y="2170800"/>
            <a:ext cx="0" cy="3131089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16A84009-E541-414B-94A7-07F5147D35FE}"/>
              </a:ext>
            </a:extLst>
          </p:cNvPr>
          <p:cNvCxnSpPr>
            <a:cxnSpLocks/>
          </p:cNvCxnSpPr>
          <p:nvPr/>
        </p:nvCxnSpPr>
        <p:spPr>
          <a:xfrm flipV="1">
            <a:off x="7924159" y="2158443"/>
            <a:ext cx="0" cy="3133002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E20EFEA-5077-CC85-3097-4B6FB86149AF}"/>
              </a:ext>
            </a:extLst>
          </p:cNvPr>
          <p:cNvSpPr txBox="1"/>
          <p:nvPr/>
        </p:nvSpPr>
        <p:spPr>
          <a:xfrm>
            <a:off x="87745" y="1019695"/>
            <a:ext cx="1315104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0148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/>
              <a:t>KB-ALBERT</a:t>
            </a:r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E6D57429-C4FB-83EF-99BD-D632E03ED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4800" y="1310640"/>
            <a:ext cx="10353040" cy="5410836"/>
          </a:xfrm>
        </p:spPr>
        <p:txBody>
          <a:bodyPr>
            <a:normAutofit lnSpcReduction="10000"/>
          </a:bodyPr>
          <a:lstStyle/>
          <a:p>
            <a:r>
              <a:rPr lang="en" altLang="ko-Kore-KR"/>
              <a:t>KB</a:t>
            </a:r>
            <a:r>
              <a:rPr lang="ko-KR" altLang="en-US"/>
              <a:t>국민은행에서 제공하는 경제</a:t>
            </a:r>
            <a:r>
              <a:rPr lang="en-US" altLang="ko-KR"/>
              <a:t>/</a:t>
            </a:r>
            <a:r>
              <a:rPr lang="ko-KR" altLang="en-US"/>
              <a:t>금융 도메인에 특화된 한국어 </a:t>
            </a:r>
            <a:r>
              <a:rPr lang="en" altLang="ko-Kore-KR"/>
              <a:t>ALBERT </a:t>
            </a:r>
            <a:r>
              <a:rPr lang="ko-KR" altLang="en-US"/>
              <a:t>언어모델</a:t>
            </a:r>
            <a:endParaRPr lang="en-US" altLang="ko-KR"/>
          </a:p>
          <a:p>
            <a:r>
              <a:rPr lang="ko-KR" altLang="en-US"/>
              <a:t>모델 파일은 비영리목적으로 요청</a:t>
            </a:r>
            <a:r>
              <a:rPr lang="en-US" altLang="ko-KR"/>
              <a:t> </a:t>
            </a:r>
            <a:r>
              <a:rPr lang="ko-KR" altLang="en-US"/>
              <a:t>시에만 개별 제공</a:t>
            </a:r>
            <a:endParaRPr lang="en-US" altLang="ko-KR"/>
          </a:p>
          <a:p>
            <a:endParaRPr lang="en-US" altLang="ko-Kore-KR"/>
          </a:p>
          <a:p>
            <a:endParaRPr lang="en-US" altLang="ko-Kore-KR"/>
          </a:p>
          <a:p>
            <a:endParaRPr lang="en-US" altLang="ko-Kore-KR"/>
          </a:p>
          <a:p>
            <a:endParaRPr lang="en-US" altLang="ko-Kore-KR"/>
          </a:p>
          <a:p>
            <a:endParaRPr lang="en-US" altLang="ko-Kore-KR"/>
          </a:p>
          <a:p>
            <a:endParaRPr lang="en-US" altLang="ko-Kore-KR"/>
          </a:p>
          <a:p>
            <a:endParaRPr lang="en-US" altLang="ko-Kore-KR"/>
          </a:p>
          <a:p>
            <a:endParaRPr lang="en-US" altLang="ko-Kore-KR"/>
          </a:p>
          <a:p>
            <a:pPr marL="0" indent="0">
              <a:buNone/>
            </a:pPr>
            <a:r>
              <a:rPr lang="en-US" altLang="ko-KR" sz="2000"/>
              <a:t>*</a:t>
            </a:r>
            <a:r>
              <a:rPr lang="en-US" altLang="ko-Kore-KR" sz="2000"/>
              <a:t>ALBERT</a:t>
            </a:r>
            <a:r>
              <a:rPr lang="ko-KR" altLang="en-US" sz="2000"/>
              <a:t>는</a:t>
            </a:r>
            <a:r>
              <a:rPr lang="en-US" altLang="ko-Kore-KR" sz="2000"/>
              <a:t> BERT</a:t>
            </a:r>
            <a:r>
              <a:rPr lang="ko-KR" altLang="en-US" sz="2000"/>
              <a:t> 계열의 사전학습 모형으로 </a:t>
            </a:r>
            <a:r>
              <a:rPr lang="en-US" altLang="ko-KR" sz="2000"/>
              <a:t>BERT </a:t>
            </a:r>
            <a:r>
              <a:rPr lang="ko-KR" altLang="en-US" sz="2000"/>
              <a:t>모델을 경량화 하고 </a:t>
            </a:r>
            <a:br>
              <a:rPr lang="en-US" altLang="ko-KR" sz="2000"/>
            </a:br>
            <a:r>
              <a:rPr lang="en-US" altLang="ko-KR" sz="2000"/>
              <a:t>  Next Sentence Prediction </a:t>
            </a:r>
            <a:r>
              <a:rPr lang="ko-KR" altLang="en-US" sz="2000"/>
              <a:t>대신 </a:t>
            </a:r>
            <a:r>
              <a:rPr lang="en" altLang="ko-KR" sz="2000"/>
              <a:t>Sentence </a:t>
            </a:r>
            <a:r>
              <a:rPr lang="en-US" altLang="ko-KR" sz="2000"/>
              <a:t>O</a:t>
            </a:r>
            <a:r>
              <a:rPr lang="en" altLang="ko-KR" sz="2000" err="1"/>
              <a:t>rder</a:t>
            </a:r>
            <a:r>
              <a:rPr lang="en" altLang="ko-KR" sz="2000"/>
              <a:t> Prediction</a:t>
            </a:r>
            <a:r>
              <a:rPr lang="ko-KR" altLang="en-US" sz="2000"/>
              <a:t> 학습 목표를 가짐</a:t>
            </a:r>
            <a:br>
              <a:rPr lang="en" altLang="ko-KR" sz="2000" b="0" i="0">
                <a:solidFill>
                  <a:srgbClr val="363636"/>
                </a:solidFill>
                <a:effectLst/>
                <a:latin typeface="맑은고딕"/>
              </a:rPr>
            </a:br>
            <a:endParaRPr lang="en-US" altLang="ko-KR" sz="2000"/>
          </a:p>
          <a:p>
            <a:endParaRPr lang="en-US" altLang="ko-KR" sz="2000"/>
          </a:p>
          <a:p>
            <a:endParaRPr lang="ko-Kore-KR" altLang="en-US" sz="2000"/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5E7E59ED-64C3-6863-FDB5-085590C7B3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7483152"/>
              </p:ext>
            </p:extLst>
          </p:nvPr>
        </p:nvGraphicFramePr>
        <p:xfrm>
          <a:off x="2477770" y="2552358"/>
          <a:ext cx="8547099" cy="24605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5924">
                  <a:extLst>
                    <a:ext uri="{9D8B030D-6E8A-4147-A177-3AD203B41FA5}">
                      <a16:colId xmlns:a16="http://schemas.microsoft.com/office/drawing/2014/main" val="3848220489"/>
                    </a:ext>
                  </a:extLst>
                </a:gridCol>
                <a:gridCol w="2423725">
                  <a:extLst>
                    <a:ext uri="{9D8B030D-6E8A-4147-A177-3AD203B41FA5}">
                      <a16:colId xmlns:a16="http://schemas.microsoft.com/office/drawing/2014/main" val="501906795"/>
                    </a:ext>
                  </a:extLst>
                </a:gridCol>
                <a:gridCol w="2423725">
                  <a:extLst>
                    <a:ext uri="{9D8B030D-6E8A-4147-A177-3AD203B41FA5}">
                      <a16:colId xmlns:a16="http://schemas.microsoft.com/office/drawing/2014/main" val="3870524875"/>
                    </a:ext>
                  </a:extLst>
                </a:gridCol>
                <a:gridCol w="2423725">
                  <a:extLst>
                    <a:ext uri="{9D8B030D-6E8A-4147-A177-3AD203B41FA5}">
                      <a16:colId xmlns:a16="http://schemas.microsoft.com/office/drawing/2014/main" val="477547179"/>
                    </a:ext>
                  </a:extLst>
                </a:gridCol>
              </a:tblGrid>
              <a:tr h="60682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>
                          <a:solidFill>
                            <a:schemeClr val="tx1"/>
                          </a:solidFill>
                        </a:rPr>
                        <a:t>도메인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Task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BERT Base </a:t>
                      </a:r>
                      <a:br>
                        <a:rPr lang="en-US" altLang="ko-Kore-KR" sz="180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Multi-Lingual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KB-ALBERT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844744"/>
                  </a:ext>
                </a:extLst>
              </a:tr>
              <a:tr h="60682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>
                          <a:solidFill>
                            <a:schemeClr val="tx1"/>
                          </a:solidFill>
                        </a:rPr>
                        <a:t>일반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>
                          <a:solidFill>
                            <a:schemeClr val="tx1"/>
                          </a:solidFill>
                        </a:rPr>
                        <a:t>감성분류 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</a:rPr>
                        <a:t>(Naver)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0.888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0.91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784556"/>
                  </a:ext>
                </a:extLst>
              </a:tr>
              <a:tr h="60682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>
                          <a:solidFill>
                            <a:schemeClr val="tx1"/>
                          </a:solidFill>
                        </a:rPr>
                        <a:t>일반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MRC(KorQuAD 1.0)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0.87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0.90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261250"/>
                  </a:ext>
                </a:extLst>
              </a:tr>
              <a:tr h="60682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>
                          <a:solidFill>
                            <a:schemeClr val="tx1"/>
                          </a:solidFill>
                        </a:rPr>
                        <a:t>금융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MRC(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</a:rPr>
                        <a:t>자체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0.77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800">
                          <a:solidFill>
                            <a:schemeClr val="tx1"/>
                          </a:solidFill>
                        </a:rPr>
                        <a:t>0.89</a:t>
                      </a:r>
                      <a:endParaRPr lang="ko-Kore-KR" altLang="en-US" sz="18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534627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3E8EEF1-7DDE-8F43-1285-D616C0035737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4837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71A36-6DB4-3B54-44A2-6F6B55C4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/>
              <a:t>KB-ALBERT</a:t>
            </a:r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6E56F-68F4-5E74-6E72-66940DE8BDD9}"/>
              </a:ext>
            </a:extLst>
          </p:cNvPr>
          <p:cNvSpPr txBox="1"/>
          <p:nvPr/>
        </p:nvSpPr>
        <p:spPr>
          <a:xfrm>
            <a:off x="166255" y="421546"/>
            <a:ext cx="1194954" cy="369332"/>
          </a:xfrm>
          <a:prstGeom prst="rect">
            <a:avLst/>
          </a:prstGeom>
          <a:solidFill>
            <a:srgbClr val="B38B4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BM HANNA Pro OTF" panose="020B0600000101010101" pitchFamily="34" charset="-127"/>
                <a:ea typeface="BM HANNA Pro OTF" panose="020B0600000101010101" pitchFamily="34" charset="-127"/>
              </a:rPr>
              <a:t>목  차</a:t>
            </a:r>
            <a:endParaRPr kumimoji="1" lang="ko-Kore-KR" altLang="en-US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E6D57429-C4FB-83EF-99BD-D632E03ED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4800" y="1310640"/>
            <a:ext cx="10353040" cy="5410836"/>
          </a:xfrm>
        </p:spPr>
        <p:txBody>
          <a:bodyPr/>
          <a:lstStyle/>
          <a:p>
            <a:r>
              <a:rPr lang="ko-KR" altLang="en-US" b="0" i="0">
                <a:solidFill>
                  <a:srgbClr val="363636"/>
                </a:solidFill>
                <a:effectLst/>
                <a:latin typeface="맑은고딕"/>
              </a:rPr>
              <a:t>학습 데이터셋 </a:t>
            </a:r>
            <a:r>
              <a:rPr lang="en-US" altLang="ko-KR" b="0" i="0">
                <a:solidFill>
                  <a:srgbClr val="363636"/>
                </a:solidFill>
                <a:effectLst/>
                <a:latin typeface="맑은고딕"/>
              </a:rPr>
              <a:t>:</a:t>
            </a:r>
            <a:r>
              <a:rPr lang="ko-KR" altLang="en-US" b="0" i="0">
                <a:solidFill>
                  <a:srgbClr val="363636"/>
                </a:solidFill>
                <a:effectLst/>
                <a:latin typeface="맑은고딕"/>
              </a:rPr>
              <a:t> </a:t>
            </a:r>
            <a:br>
              <a:rPr lang="en-US" altLang="ko-KR" b="0" i="0">
                <a:solidFill>
                  <a:srgbClr val="363636"/>
                </a:solidFill>
                <a:effectLst/>
                <a:latin typeface="맑은고딕"/>
              </a:rPr>
            </a:br>
            <a:r>
              <a:rPr lang="en" altLang="ko-Kore-KR" b="0" i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맑은고딕"/>
              </a:rPr>
              <a:t>KB</a:t>
            </a:r>
            <a:r>
              <a:rPr lang="ko-KR" altLang="en-US" b="0" i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맑은고딕"/>
              </a:rPr>
              <a:t>국민은행이 보유하고 있는 약 </a:t>
            </a:r>
            <a:r>
              <a:rPr lang="en-US" altLang="ko-KR" b="0" i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맑은고딕"/>
              </a:rPr>
              <a:t>1</a:t>
            </a:r>
            <a:r>
              <a:rPr lang="ko-KR" altLang="en-US" b="0" i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맑은고딕"/>
              </a:rPr>
              <a:t>억건</a:t>
            </a:r>
            <a:r>
              <a:rPr lang="ko-KR" altLang="en-US" b="0" i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맑은고딕"/>
              </a:rPr>
              <a:t> 이상의 텍스트 데이터</a:t>
            </a:r>
            <a:r>
              <a:rPr lang="en-US" altLang="ko-KR" b="0" i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맑은고딕"/>
              </a:rPr>
              <a:t>,</a:t>
            </a:r>
            <a:r>
              <a:rPr lang="ko-KR" altLang="en-US" b="0" i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맑은고딕"/>
              </a:rPr>
              <a:t> </a:t>
            </a:r>
            <a:br>
              <a:rPr lang="en-US" altLang="ko-KR" b="0" i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맑은고딕"/>
              </a:rPr>
            </a:br>
            <a:r>
              <a:rPr lang="ko-KR" altLang="en-US" b="0" i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맑은고딕"/>
              </a:rPr>
              <a:t>한 영역에 치우치지 않도록 일반 도메인의 학습 데이터도 많은 양 사용</a:t>
            </a:r>
            <a:endParaRPr lang="en-US" altLang="ko-KR" b="0" i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맑은고딕"/>
            </a:endParaRPr>
          </a:p>
          <a:p>
            <a:pPr lvl="1"/>
            <a:r>
              <a:rPr lang="ko-KR" altLang="en-US">
                <a:solidFill>
                  <a:srgbClr val="363636"/>
                </a:solidFill>
                <a:latin typeface="맑은고딕"/>
              </a:rPr>
              <a:t>일반 도메인 텍스트</a:t>
            </a:r>
            <a:r>
              <a:rPr lang="en-US" altLang="ko-KR">
                <a:solidFill>
                  <a:srgbClr val="363636"/>
                </a:solidFill>
                <a:latin typeface="맑은고딕"/>
              </a:rPr>
              <a:t>(</a:t>
            </a:r>
            <a:r>
              <a:rPr lang="ko-KR" altLang="en-US">
                <a:solidFill>
                  <a:srgbClr val="363636"/>
                </a:solidFill>
                <a:latin typeface="맑은고딕"/>
              </a:rPr>
              <a:t>위키 </a:t>
            </a:r>
            <a:r>
              <a:rPr lang="en-US" altLang="ko-KR">
                <a:solidFill>
                  <a:srgbClr val="363636"/>
                </a:solidFill>
                <a:latin typeface="맑은고딕"/>
              </a:rPr>
              <a:t>+</a:t>
            </a:r>
            <a:r>
              <a:rPr lang="ko-KR" altLang="en-US">
                <a:solidFill>
                  <a:srgbClr val="363636"/>
                </a:solidFill>
                <a:latin typeface="맑은고딕"/>
              </a:rPr>
              <a:t> 뉴스 등</a:t>
            </a:r>
            <a:r>
              <a:rPr lang="en-US" altLang="ko-KR">
                <a:solidFill>
                  <a:srgbClr val="363636"/>
                </a:solidFill>
                <a:latin typeface="맑은고딕"/>
              </a:rPr>
              <a:t>)</a:t>
            </a:r>
            <a:r>
              <a:rPr lang="ko-KR" altLang="en-US">
                <a:solidFill>
                  <a:srgbClr val="363636"/>
                </a:solidFill>
                <a:latin typeface="맑은고딕"/>
              </a:rPr>
              <a:t> </a:t>
            </a:r>
            <a:r>
              <a:rPr lang="en-US" altLang="ko-KR">
                <a:solidFill>
                  <a:srgbClr val="363636"/>
                </a:solidFill>
                <a:latin typeface="맑은고딕"/>
              </a:rPr>
              <a:t>:</a:t>
            </a:r>
            <a:r>
              <a:rPr lang="ko-KR" altLang="en-US">
                <a:solidFill>
                  <a:srgbClr val="363636"/>
                </a:solidFill>
                <a:latin typeface="맑은고딕"/>
              </a:rPr>
              <a:t> 약 </a:t>
            </a:r>
            <a:r>
              <a:rPr lang="en-US" altLang="ko-KR">
                <a:solidFill>
                  <a:srgbClr val="363636"/>
                </a:solidFill>
                <a:latin typeface="맑은고딕"/>
              </a:rPr>
              <a:t>25GB</a:t>
            </a:r>
          </a:p>
          <a:p>
            <a:pPr lvl="1"/>
            <a:r>
              <a:rPr lang="ko-KR" altLang="en-US" b="0" i="0">
                <a:solidFill>
                  <a:srgbClr val="363636"/>
                </a:solidFill>
                <a:effectLst/>
                <a:latin typeface="맑은고딕"/>
              </a:rPr>
              <a:t>금융 도메인 텍스트</a:t>
            </a:r>
            <a:r>
              <a:rPr lang="en-US" altLang="ko-KR" b="0" i="0">
                <a:solidFill>
                  <a:srgbClr val="363636"/>
                </a:solidFill>
                <a:effectLst/>
                <a:latin typeface="맑은고딕"/>
              </a:rPr>
              <a:t>(</a:t>
            </a:r>
            <a:r>
              <a:rPr lang="ko-KR" altLang="en-US" b="0" i="0">
                <a:solidFill>
                  <a:srgbClr val="363636"/>
                </a:solidFill>
                <a:effectLst/>
                <a:latin typeface="맑은고딕"/>
              </a:rPr>
              <a:t>경제</a:t>
            </a:r>
            <a:r>
              <a:rPr lang="en-US" altLang="ko-KR" b="0" i="0">
                <a:solidFill>
                  <a:srgbClr val="363636"/>
                </a:solidFill>
                <a:effectLst/>
                <a:latin typeface="맑은고딕"/>
              </a:rPr>
              <a:t>/</a:t>
            </a:r>
            <a:r>
              <a:rPr lang="ko-KR" altLang="en-US" b="0" i="0">
                <a:solidFill>
                  <a:srgbClr val="363636"/>
                </a:solidFill>
                <a:effectLst/>
                <a:latin typeface="맑은고딕"/>
              </a:rPr>
              <a:t>금융 특화 뉴스 </a:t>
            </a:r>
            <a:r>
              <a:rPr lang="en-US" altLang="ko-KR" b="0" i="0">
                <a:solidFill>
                  <a:srgbClr val="363636"/>
                </a:solidFill>
                <a:effectLst/>
                <a:latin typeface="맑은고딕"/>
              </a:rPr>
              <a:t>+</a:t>
            </a:r>
            <a:r>
              <a:rPr lang="ko-KR" altLang="en-US" b="0" i="0">
                <a:solidFill>
                  <a:srgbClr val="363636"/>
                </a:solidFill>
                <a:effectLst/>
                <a:latin typeface="맑은고딕"/>
              </a:rPr>
              <a:t> 리포트 등</a:t>
            </a:r>
            <a:r>
              <a:rPr lang="en-US" altLang="ko-KR" b="0" i="0">
                <a:solidFill>
                  <a:srgbClr val="363636"/>
                </a:solidFill>
                <a:effectLst/>
                <a:latin typeface="맑은고딕"/>
              </a:rPr>
              <a:t>)</a:t>
            </a:r>
            <a:r>
              <a:rPr lang="ko-KR" altLang="en-US" b="0" i="0">
                <a:solidFill>
                  <a:srgbClr val="363636"/>
                </a:solidFill>
                <a:effectLst/>
                <a:latin typeface="맑은고딕"/>
              </a:rPr>
              <a:t> </a:t>
            </a:r>
            <a:r>
              <a:rPr lang="en-US" altLang="ko-KR" b="0" i="0">
                <a:solidFill>
                  <a:srgbClr val="363636"/>
                </a:solidFill>
                <a:effectLst/>
                <a:latin typeface="맑은고딕"/>
              </a:rPr>
              <a:t>:</a:t>
            </a:r>
            <a:r>
              <a:rPr lang="ko-KR" altLang="en-US" b="0" i="0">
                <a:solidFill>
                  <a:srgbClr val="363636"/>
                </a:solidFill>
                <a:effectLst/>
                <a:latin typeface="맑은고딕"/>
              </a:rPr>
              <a:t> 약 </a:t>
            </a:r>
            <a:r>
              <a:rPr lang="en-US" altLang="ko-KR" b="0" i="0">
                <a:solidFill>
                  <a:srgbClr val="363636"/>
                </a:solidFill>
                <a:effectLst/>
                <a:latin typeface="맑은고딕"/>
              </a:rPr>
              <a:t>15GB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ko-KR">
                <a:solidFill>
                  <a:srgbClr val="363636"/>
                </a:solidFill>
                <a:latin typeface="맑은고딕"/>
              </a:rPr>
              <a:t> version</a:t>
            </a:r>
            <a:r>
              <a:rPr lang="ko-KR" altLang="en-US">
                <a:solidFill>
                  <a:srgbClr val="363636"/>
                </a:solidFill>
                <a:latin typeface="맑은고딕"/>
              </a:rPr>
              <a:t> </a:t>
            </a:r>
            <a:r>
              <a:rPr lang="en-US" altLang="ko-KR">
                <a:solidFill>
                  <a:srgbClr val="363636"/>
                </a:solidFill>
                <a:latin typeface="맑은고딕"/>
              </a:rPr>
              <a:t>2</a:t>
            </a:r>
            <a:r>
              <a:rPr lang="ko-KR" altLang="en-US">
                <a:solidFill>
                  <a:srgbClr val="363636"/>
                </a:solidFill>
                <a:latin typeface="맑은고딕"/>
              </a:rPr>
              <a:t>에서는 </a:t>
            </a:r>
            <a:r>
              <a:rPr lang="en-US" altLang="ko-KR">
                <a:solidFill>
                  <a:srgbClr val="363636"/>
                </a:solidFill>
                <a:latin typeface="맑은고딕"/>
              </a:rPr>
              <a:t>100GB</a:t>
            </a:r>
            <a:r>
              <a:rPr lang="ko-KR" altLang="en-US">
                <a:solidFill>
                  <a:srgbClr val="363636"/>
                </a:solidFill>
                <a:latin typeface="맑은고딕"/>
              </a:rPr>
              <a:t>로 늘려서 학습</a:t>
            </a:r>
            <a:br>
              <a:rPr lang="en" altLang="ko-KR" b="0" i="0">
                <a:solidFill>
                  <a:srgbClr val="363636"/>
                </a:solidFill>
                <a:effectLst/>
                <a:latin typeface="맑은고딕"/>
              </a:rPr>
            </a:br>
            <a:endParaRPr lang="en-US" altLang="ko-KR"/>
          </a:p>
          <a:p>
            <a:r>
              <a:rPr lang="en-US" altLang="ko-KR"/>
              <a:t>Tokenizer : </a:t>
            </a:r>
          </a:p>
          <a:p>
            <a:pPr lvl="1"/>
            <a:r>
              <a:rPr lang="ko-KR" altLang="en-US"/>
              <a:t>음절단위 한글 </a:t>
            </a:r>
            <a:r>
              <a:rPr lang="ko-KR" altLang="en-US" err="1"/>
              <a:t>토크나이저</a:t>
            </a:r>
            <a:r>
              <a:rPr lang="ko-KR" altLang="en-US"/>
              <a:t> 사용 </a:t>
            </a:r>
            <a:r>
              <a:rPr lang="en-US" altLang="ko-KR"/>
              <a:t>(</a:t>
            </a:r>
            <a:r>
              <a:rPr lang="en-US" altLang="ko-KR" err="1"/>
              <a:t>BertWordPieceTokenizer</a:t>
            </a:r>
            <a:r>
              <a:rPr lang="ko-KR" altLang="en-US"/>
              <a:t>에서 음절만 있는 형태와 </a:t>
            </a:r>
            <a:r>
              <a:rPr lang="ko-KR" altLang="en-US" err="1"/>
              <a:t>비슷</a:t>
            </a:r>
            <a:r>
              <a:rPr lang="en-US" altLang="ko-KR"/>
              <a:t>)</a:t>
            </a:r>
            <a:r>
              <a:rPr lang="ko-KR" altLang="en-US"/>
              <a:t> </a:t>
            </a:r>
            <a:endParaRPr lang="ko-Kore-KR" altLang="en-US"/>
          </a:p>
          <a:p>
            <a:endParaRPr lang="en-US" altLang="ko-KR"/>
          </a:p>
          <a:p>
            <a:r>
              <a:rPr lang="ko-KR" altLang="en-US"/>
              <a:t>모델 </a:t>
            </a:r>
            <a:r>
              <a:rPr lang="en-US" altLang="ko-KR"/>
              <a:t>Architecture : </a:t>
            </a:r>
          </a:p>
          <a:p>
            <a:endParaRPr lang="en-US" altLang="ko-KR"/>
          </a:p>
        </p:txBody>
      </p:sp>
      <p:graphicFrame>
        <p:nvGraphicFramePr>
          <p:cNvPr id="6" name="표 9">
            <a:extLst>
              <a:ext uri="{FF2B5EF4-FFF2-40B4-BE49-F238E27FC236}">
                <a16:creationId xmlns:a16="http://schemas.microsoft.com/office/drawing/2014/main" id="{8BBC2F77-1616-FEF2-42A5-B311EF801C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4954642"/>
              </p:ext>
            </p:extLst>
          </p:nvPr>
        </p:nvGraphicFramePr>
        <p:xfrm>
          <a:off x="1933145" y="5430303"/>
          <a:ext cx="8965515" cy="10355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3103">
                  <a:extLst>
                    <a:ext uri="{9D8B030D-6E8A-4147-A177-3AD203B41FA5}">
                      <a16:colId xmlns:a16="http://schemas.microsoft.com/office/drawing/2014/main" val="391520946"/>
                    </a:ext>
                  </a:extLst>
                </a:gridCol>
                <a:gridCol w="1793103">
                  <a:extLst>
                    <a:ext uri="{9D8B030D-6E8A-4147-A177-3AD203B41FA5}">
                      <a16:colId xmlns:a16="http://schemas.microsoft.com/office/drawing/2014/main" val="482634488"/>
                    </a:ext>
                  </a:extLst>
                </a:gridCol>
                <a:gridCol w="1793103">
                  <a:extLst>
                    <a:ext uri="{9D8B030D-6E8A-4147-A177-3AD203B41FA5}">
                      <a16:colId xmlns:a16="http://schemas.microsoft.com/office/drawing/2014/main" val="622213611"/>
                    </a:ext>
                  </a:extLst>
                </a:gridCol>
                <a:gridCol w="1793103">
                  <a:extLst>
                    <a:ext uri="{9D8B030D-6E8A-4147-A177-3AD203B41FA5}">
                      <a16:colId xmlns:a16="http://schemas.microsoft.com/office/drawing/2014/main" val="1864655846"/>
                    </a:ext>
                  </a:extLst>
                </a:gridCol>
                <a:gridCol w="1793103">
                  <a:extLst>
                    <a:ext uri="{9D8B030D-6E8A-4147-A177-3AD203B41FA5}">
                      <a16:colId xmlns:a16="http://schemas.microsoft.com/office/drawing/2014/main" val="3175083425"/>
                    </a:ext>
                  </a:extLst>
                </a:gridCol>
              </a:tblGrid>
              <a:tr h="61763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max_seq_length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embedding_size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hidden_size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num_hidden</a:t>
                      </a:r>
                      <a:b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_layers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vocab_size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6205952"/>
                  </a:ext>
                </a:extLst>
              </a:tr>
              <a:tr h="39550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512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128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768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ko-Kore-KR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9,607</a:t>
                      </a:r>
                      <a:endParaRPr lang="ko-Kore-KR" altLang="en-US" sz="18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3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8201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1F710F9-132B-7B74-28A3-D334F8C91353}"/>
              </a:ext>
            </a:extLst>
          </p:cNvPr>
          <p:cNvSpPr txBox="1"/>
          <p:nvPr/>
        </p:nvSpPr>
        <p:spPr>
          <a:xfrm>
            <a:off x="87745" y="1019695"/>
            <a:ext cx="1202893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목적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연구 배경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데이터 소개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600" u="sng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모델 설명</a:t>
            </a:r>
            <a:endParaRPr kumimoji="1" lang="en-US" altLang="ko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실험 내용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ore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결과</a:t>
            </a: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비교</a:t>
            </a:r>
            <a:endParaRPr kumimoji="1" lang="en-US" altLang="ko-KR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endParaRPr kumimoji="1" lang="en-US" altLang="ko-Kore-KR" sz="1600" u="sng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227013" indent="-227013">
              <a:buAutoNum type="arabicPeriod"/>
            </a:pPr>
            <a:r>
              <a:rPr kumimoji="1" lang="ko-KR" altLang="en-US" sz="140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결론</a:t>
            </a:r>
            <a:endParaRPr kumimoji="1" lang="ko-Kore-KR" altLang="en-US" sz="140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292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2164</Words>
  <Application>Microsoft Macintosh PowerPoint</Application>
  <PresentationFormat>와이드스크린</PresentationFormat>
  <Paragraphs>558</Paragraphs>
  <Slides>23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6" baseType="lpstr">
      <vt:lpstr>-apple-system</vt:lpstr>
      <vt:lpstr>맑은고딕</vt:lpstr>
      <vt:lpstr>AppleSDGothicNeo</vt:lpstr>
      <vt:lpstr>BM HANNA 11yrs old OTF</vt:lpstr>
      <vt:lpstr>BM HANNA Air OTF</vt:lpstr>
      <vt:lpstr>BM HANNA Pro OTF</vt:lpstr>
      <vt:lpstr>NanumBarunGothic</vt:lpstr>
      <vt:lpstr>Arial</vt:lpstr>
      <vt:lpstr>Calibri</vt:lpstr>
      <vt:lpstr>Menlo</vt:lpstr>
      <vt:lpstr>Roboto</vt:lpstr>
      <vt:lpstr>Wingdings</vt:lpstr>
      <vt:lpstr>Office 테마</vt:lpstr>
      <vt:lpstr>증권 리포트 요약 </vt:lpstr>
      <vt:lpstr>연구 목적</vt:lpstr>
      <vt:lpstr>연구 배경 </vt:lpstr>
      <vt:lpstr>연구 배경</vt:lpstr>
      <vt:lpstr>연구 배경</vt:lpstr>
      <vt:lpstr>데이터 소개</vt:lpstr>
      <vt:lpstr>데이터 소개</vt:lpstr>
      <vt:lpstr>KB-ALBERT</vt:lpstr>
      <vt:lpstr>KB-ALBERT</vt:lpstr>
      <vt:lpstr>KoBART 모델</vt:lpstr>
      <vt:lpstr>KoBART 모델</vt:lpstr>
      <vt:lpstr>KoBART 모델</vt:lpstr>
      <vt:lpstr>KoT5</vt:lpstr>
      <vt:lpstr>실험 내용</vt:lpstr>
      <vt:lpstr>실험 내용</vt:lpstr>
      <vt:lpstr>실험 내용</vt:lpstr>
      <vt:lpstr>ROUGE score</vt:lpstr>
      <vt:lpstr>ROUGE score</vt:lpstr>
      <vt:lpstr>모델 성능 비교</vt:lpstr>
      <vt:lpstr>결론</vt:lpstr>
      <vt:lpstr>Reference</vt:lpstr>
      <vt:lpstr>Github</vt:lpstr>
      <vt:lpstr>감사합니다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KB-ALBERT를 활용한  증권 리포트 요약 </dc:title>
  <dc:subject/>
  <dc:creator>이남선</dc:creator>
  <cp:keywords/>
  <dc:description/>
  <cp:lastModifiedBy>김성주</cp:lastModifiedBy>
  <cp:revision>2</cp:revision>
  <dcterms:created xsi:type="dcterms:W3CDTF">2022-11-20T02:49:09Z</dcterms:created>
  <dcterms:modified xsi:type="dcterms:W3CDTF">2022-12-21T05:29:36Z</dcterms:modified>
  <cp:category/>
</cp:coreProperties>
</file>